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62" r:id="rId8"/>
    <p:sldId id="259" r:id="rId9"/>
    <p:sldId id="268" r:id="rId10"/>
    <p:sldId id="265" r:id="rId11"/>
    <p:sldId id="266" r:id="rId12"/>
    <p:sldId id="267" r:id="rId13"/>
    <p:sldId id="269" r:id="rId14"/>
    <p:sldId id="272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8056-AD69-41C9-B2CE-9363BFAC0EAA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B0A0-5B71-40A6-8B87-52EE2D096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23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8056-AD69-41C9-B2CE-9363BFAC0EAA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B0A0-5B71-40A6-8B87-52EE2D096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81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8056-AD69-41C9-B2CE-9363BFAC0EAA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B0A0-5B71-40A6-8B87-52EE2D096DA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3898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8056-AD69-41C9-B2CE-9363BFAC0EAA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B0A0-5B71-40A6-8B87-52EE2D096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120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8056-AD69-41C9-B2CE-9363BFAC0EAA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B0A0-5B71-40A6-8B87-52EE2D096DA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2681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8056-AD69-41C9-B2CE-9363BFAC0EAA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B0A0-5B71-40A6-8B87-52EE2D096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533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8056-AD69-41C9-B2CE-9363BFAC0EAA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B0A0-5B71-40A6-8B87-52EE2D096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6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8056-AD69-41C9-B2CE-9363BFAC0EAA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B0A0-5B71-40A6-8B87-52EE2D096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53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8056-AD69-41C9-B2CE-9363BFAC0EAA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B0A0-5B71-40A6-8B87-52EE2D096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58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8056-AD69-41C9-B2CE-9363BFAC0EAA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B0A0-5B71-40A6-8B87-52EE2D096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34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8056-AD69-41C9-B2CE-9363BFAC0EAA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B0A0-5B71-40A6-8B87-52EE2D096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53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8056-AD69-41C9-B2CE-9363BFAC0EAA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B0A0-5B71-40A6-8B87-52EE2D096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3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8056-AD69-41C9-B2CE-9363BFAC0EAA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B0A0-5B71-40A6-8B87-52EE2D096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064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8056-AD69-41C9-B2CE-9363BFAC0EAA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B0A0-5B71-40A6-8B87-52EE2D096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550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8056-AD69-41C9-B2CE-9363BFAC0EAA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B0A0-5B71-40A6-8B87-52EE2D096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32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8056-AD69-41C9-B2CE-9363BFAC0EAA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B0A0-5B71-40A6-8B87-52EE2D096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04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98056-AD69-41C9-B2CE-9363BFAC0EAA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E4B0A0-5B71-40A6-8B87-52EE2D096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33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682150"/>
            <a:ext cx="7766936" cy="1207699"/>
          </a:xfrm>
        </p:spPr>
        <p:txBody>
          <a:bodyPr/>
          <a:lstStyle/>
          <a:p>
            <a:pPr algn="ctr"/>
            <a:r>
              <a:rPr lang="ru-RU" sz="4000" dirty="0" smtClean="0"/>
              <a:t>Памятка </a:t>
            </a:r>
            <a:br>
              <a:rPr lang="ru-RU" sz="4000" dirty="0" smtClean="0"/>
            </a:br>
            <a:r>
              <a:rPr lang="ru-RU" sz="4000" dirty="0" smtClean="0"/>
              <a:t>муниципальному служащему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2875" y="3200401"/>
            <a:ext cx="3036499" cy="552089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«Что делать с подарком?»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07067" y="237315"/>
            <a:ext cx="7335008" cy="3837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</a:rPr>
              <a:t>Администрация Куйбышевского внутригородского района городского округа Самара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avatars.dzeninfra.ru/get-zen_doc/1889495/pub_5d616b4fcfcc8600ac895ef0_5d616e25ba281e00ad6e721c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17" y="4226943"/>
            <a:ext cx="1742235" cy="167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avatars.mds.yandex.net/i?id=14a87cc19efae976514607c670928d671205edc1-8473939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797" y="237315"/>
            <a:ext cx="931353" cy="97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056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57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Важно!!! 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85337"/>
            <a:ext cx="8596668" cy="4756026"/>
          </a:xfrm>
        </p:spPr>
        <p:txBody>
          <a:bodyPr/>
          <a:lstStyle/>
          <a:p>
            <a:pPr algn="just"/>
            <a:r>
              <a:rPr lang="ru-RU" dirty="0" smtClean="0"/>
              <a:t>Подарок, стоимость которого подтверждается документами и </a:t>
            </a:r>
            <a:r>
              <a:rPr lang="ru-RU" u="sng" dirty="0" smtClean="0"/>
              <a:t>превышает 3 тысячи рублей</a:t>
            </a:r>
            <a:r>
              <a:rPr lang="ru-RU" dirty="0" smtClean="0"/>
              <a:t> либо стоимость которого получившему его муниципальному служащему неизвестна, сдается ответственному лицу, назначенному работодателем. Ответственное лицо принимает его на хранение по акту приема-передачи не позднее 5 рабочих дней со дня регистрации уведомления в журнале регистрации уведомлений и заявлений.</a:t>
            </a:r>
          </a:p>
          <a:p>
            <a:pPr algn="just"/>
            <a:r>
              <a:rPr lang="ru-RU" dirty="0" smtClean="0"/>
              <a:t>До передачи подарка по акту приема-передачи ответственность в соответствии с законодательством Российской Федерации за утрату или повреждение подарка несет лицо, получившее подарок.</a:t>
            </a:r>
            <a:endParaRPr lang="ru-RU" dirty="0"/>
          </a:p>
        </p:txBody>
      </p:sp>
      <p:pic>
        <p:nvPicPr>
          <p:cNvPr id="4" name="Picture 4" descr="https://avatars.mds.yandex.net/i?id=14a87cc19efae976514607c670928d671205edc1-8473939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911" y="220063"/>
            <a:ext cx="931353" cy="97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C:\Users\SutjaginaSA\Desktop\i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C:\Users\SutjaginaSA\Desktop\i (2)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C:\Users\SutjaginaSA\Desktop\i (4)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https://avatars.mds.yandex.net/i?id=9022c6ef29a79712da3dbbe3bfd6193c0d9b3580-8185766-images-thumbs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614" y="4138702"/>
            <a:ext cx="4005532" cy="1809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0956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Принятие подарка </a:t>
            </a:r>
            <a:br>
              <a:rPr lang="ru-RU" dirty="0" smtClean="0"/>
            </a:br>
            <a:r>
              <a:rPr lang="ru-RU" dirty="0" smtClean="0"/>
              <a:t>     к бухгалтерскому учету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20175"/>
            <a:ext cx="8596668" cy="4221188"/>
          </a:xfrm>
        </p:spPr>
        <p:txBody>
          <a:bodyPr/>
          <a:lstStyle/>
          <a:p>
            <a:pPr algn="just"/>
            <a:r>
              <a:rPr lang="ru-RU" dirty="0" smtClean="0"/>
              <a:t>В целях принятия к бухгалтерскому учету подарка в порядке, установленном законодательством Российской Федерации, определение его стоимости проводится Комиссией на основе рыночной цены, действующей на дату принятия к учету подарка, или цены на аналогичную материальную ценность в сопоставимых условиях. Сведения о рыночной цене подтверждаются документально, а при невозможности документального подтверждения – экспертным путем. Подарок возвращается сдавшему его лицу по акту приема передачи в случае, если его стоимость не превышает 3 тысяч рублей, в течение 5 рабочих дней со дня определения стоимости подарка.</a:t>
            </a:r>
          </a:p>
          <a:p>
            <a:pPr algn="just"/>
            <a:r>
              <a:rPr lang="ru-RU" dirty="0" smtClean="0"/>
              <a:t>Уполномоченное лицо обеспечивает включение в установленном порядке принятого к бухгалтерскому учету подарка, стоимость которого превышает 3 тысячи рублей, в реестр муниципального имущества.</a:t>
            </a:r>
            <a:endParaRPr lang="ru-RU" dirty="0"/>
          </a:p>
        </p:txBody>
      </p:sp>
      <p:pic>
        <p:nvPicPr>
          <p:cNvPr id="4" name="Picture 4" descr="https://avatars.mds.yandex.net/i?id=14a87cc19efae976514607c670928d671205edc1-8473939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911" y="220063"/>
            <a:ext cx="931353" cy="97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avatars.mds.yandex.net/get-altay/2816622/2a00000184f0af41dd8526df80dd56d61626/XX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040" y="405442"/>
            <a:ext cx="2239994" cy="1485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9464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Муниципальный служащий,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сдавший </a:t>
            </a:r>
            <a:r>
              <a:rPr lang="ru-RU" dirty="0"/>
              <a:t>подарок, может его выкупить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22098"/>
            <a:ext cx="8765049" cy="391926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Муниципальный служащий, сдавший подарок, </a:t>
            </a:r>
            <a:r>
              <a:rPr lang="ru-RU" u="sng" dirty="0" smtClean="0"/>
              <a:t>может его выкупить</a:t>
            </a:r>
            <a:r>
              <a:rPr lang="ru-RU" dirty="0" smtClean="0"/>
              <a:t>, направив в кадровую службу соответствующее заявление на имя работодателя не позднее двух месяцев со дня сдачи подарка уполномоченному лицу. Указанное заявление в день его поступления регистрируется кадровой службы в журнале регистрации уведомлений и заявлений и передается в Комиссию в течение одного рабочего дня со дня его регистрации.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Комиссия в течение 3 месяцев со дня регистрации заявления, организует оценку стоимости подарка для реализации (выкупа) и уведомляет в письменной форме лицо, подавшее заявление о результатах оценки.</a:t>
            </a:r>
          </a:p>
          <a:p>
            <a:pPr algn="just"/>
            <a:r>
              <a:rPr lang="ru-RU" dirty="0" smtClean="0"/>
              <a:t>В течение месяца со дня получения уведомления о результатах оценки стоимости подарка заявитель выкупает подарок по установленной в результате оценки стоимости подарка или в письменной форме отказывается от его выкупа.</a:t>
            </a:r>
            <a:endParaRPr lang="ru-RU" dirty="0"/>
          </a:p>
        </p:txBody>
      </p:sp>
      <p:pic>
        <p:nvPicPr>
          <p:cNvPr id="4" name="Picture 4" descr="https://avatars.mds.yandex.net/i?id=14a87cc19efae976514607c670928d671205edc1-8473939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911" y="220063"/>
            <a:ext cx="931353" cy="97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free-png.ru/wp-content/uploads/2022/01/free-png.ru-73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840" y="3209026"/>
            <a:ext cx="2237875" cy="1153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548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e04.alicdn.com/kf/H5165326814ae4ff5950929f2d4a41f63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3630762"/>
            <a:ext cx="1311215" cy="119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Использование подарка для </a:t>
            </a:r>
            <a:br>
              <a:rPr lang="ru-RU" dirty="0" smtClean="0"/>
            </a:br>
            <a:r>
              <a:rPr lang="ru-RU" dirty="0" smtClean="0"/>
              <a:t>обеспечения деятельности работодателя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82151"/>
            <a:ext cx="8596668" cy="4848045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/>
              <a:t>Подарок, в отношении которого не поступило заявление о выкупе, может использоваться работодателем с учетом заключения Комиссии о целесообразности использования подарка для обеспечения деятельности работодателя, которое составляется в течение 10 рабочих дней по истечении срока обращения с заявлением о выкупе подарка.</a:t>
            </a:r>
          </a:p>
          <a:p>
            <a:pPr algn="just"/>
            <a:r>
              <a:rPr lang="ru-RU" sz="1400" dirty="0" smtClean="0"/>
              <a:t>В случае составления Комиссией заключения о нецелесообразности использования подарка для обеспечения деятельности работодателя, Комиссия направляет данное заключение в течение 10 рабочих дней со дня его составления на имя работодателя, который в течение 10 рабочих дней со дня поступления указанного заключения Комиссии принимает решение о реализации подарка и проведении оценки его стоимости для реализации (выкупа) посредством проведения торгов в порядке, предусмотренном законодательством Российской Федерации.</a:t>
            </a:r>
          </a:p>
          <a:p>
            <a:pPr algn="just"/>
            <a:r>
              <a:rPr lang="ru-RU" sz="1400" dirty="0" smtClean="0"/>
              <a:t>Оценка стоимости подарка для реализации (выкупа), осуществляется субъектами оценочной деятельности в соответствии с законодательством Российской Федерации об оценочной деятельности.</a:t>
            </a:r>
          </a:p>
          <a:p>
            <a:pPr algn="just"/>
            <a:r>
              <a:rPr lang="ru-RU" sz="1400" dirty="0" smtClean="0"/>
              <a:t>В случае если подарок не выкуплен или не реализован, работодатель принимает решение о повторной реализации подарка либо о его безвозмездной передаче на баланс благотворительной либо общественной организации.</a:t>
            </a:r>
          </a:p>
          <a:p>
            <a:pPr algn="just"/>
            <a:r>
              <a:rPr lang="ru-RU" sz="1400" dirty="0" smtClean="0"/>
              <a:t>Средства, вырученные от реализации (выкупа) подарка, зачисляются в доход бюджета района в порядке, установленном бюджетным законодательством Российской Федерации.</a:t>
            </a:r>
            <a:endParaRPr lang="ru-RU" sz="1400" dirty="0"/>
          </a:p>
        </p:txBody>
      </p:sp>
      <p:pic>
        <p:nvPicPr>
          <p:cNvPr id="4" name="Picture 4" descr="https://avatars.mds.yandex.net/i?id=14a87cc19efae976514607c670928d671205edc1-8473939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911" y="220063"/>
            <a:ext cx="931353" cy="97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843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st44.stpulscen.ru/images/product/237/744/909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1842">
            <a:off x="5320563" y="728230"/>
            <a:ext cx="2199737" cy="189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133600"/>
          </a:xfrm>
        </p:spPr>
        <p:txBody>
          <a:bodyPr/>
          <a:lstStyle/>
          <a:p>
            <a:r>
              <a:rPr lang="ru-RU" dirty="0" smtClean="0"/>
              <a:t>Подарки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803585"/>
            <a:ext cx="8673700" cy="347644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 случае если в отношении подарка, изготовленного из драгоценных металлов и(или) драгоценных камней, не поступило от лиц, замещающих должности муниципальной службы заявление о выкупе подарка, либо в случае отказа указанных лиц от выкупа такого подарка подарок, изготовленный из драгоценных металлов и(или)драгоценных камней, подлежит передаче Комиссией в федеральное казенное учреждение «Государственное  учреждение по формированию Государственного фонда драгоценных металлов и драгоценных камней Российской Федерации, хранению, отпуску и использованию драгоценных металлов и драгоценных  камней (Гохран России) при Министерстве финансов Российской Федерации» для зачисления в Государственный фонд драгоценных металлов и драгоценных камней Российской Федерации» </a:t>
            </a:r>
            <a:endParaRPr lang="ru-RU" dirty="0"/>
          </a:p>
        </p:txBody>
      </p:sp>
      <p:pic>
        <p:nvPicPr>
          <p:cNvPr id="3074" name="Picture 2" descr="http://klubmama.ru/uploads/posts/2022-08/1660771328_33-klubmama-ru-p-dragotsennie-kamni-podelki-dlya-detei-foto-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831" y="609600"/>
            <a:ext cx="1940943" cy="195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rodengi.alfacapital.ru/wp-content/uploads/2022/04/1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8238">
            <a:off x="1050084" y="303661"/>
            <a:ext cx="236188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avatars.mds.yandex.net/i?id=d74fbf714f80ecc9a0227ca5c16e07e12c87d3b3-6228727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086" y="203998"/>
            <a:ext cx="2115927" cy="176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avatars.mds.yandex.net/i?id=14a87cc19efae976514607c670928d671205edc1-8473939-images-thumbs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911" y="220063"/>
            <a:ext cx="931353" cy="97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776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Уведомление </a:t>
            </a:r>
            <a:br>
              <a:rPr lang="ru-RU" dirty="0" smtClean="0"/>
            </a:br>
            <a:r>
              <a:rPr lang="ru-RU" dirty="0" smtClean="0"/>
              <a:t>о получении подарка</a:t>
            </a:r>
            <a:endParaRPr lang="ru-RU" dirty="0"/>
          </a:p>
        </p:txBody>
      </p:sp>
      <p:pic>
        <p:nvPicPr>
          <p:cNvPr id="4" name="Picture 4" descr="https://avatars.mds.yandex.net/i?id=14a87cc19efae976514607c670928d671205edc1-8473939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911" y="220063"/>
            <a:ext cx="931353" cy="97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073078"/>
              </p:ext>
            </p:extLst>
          </p:nvPr>
        </p:nvGraphicFramePr>
        <p:xfrm>
          <a:off x="2525766" y="1930400"/>
          <a:ext cx="4899804" cy="47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Acrobat Document" r:id="rId4" imgW="5667198" imgH="8010306" progId="Acrobat.Document.11">
                  <p:embed/>
                </p:oleObj>
              </mc:Choice>
              <mc:Fallback>
                <p:oleObj name="Acrobat Document" r:id="rId4" imgW="5667198" imgH="8010306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25766" y="1930400"/>
                        <a:ext cx="4899804" cy="4703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1856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073" y="3710606"/>
            <a:ext cx="1552755" cy="17195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грозит за нарушение правил дарения для обеих сторон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035834"/>
            <a:ext cx="8596668" cy="400552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400" dirty="0" smtClean="0"/>
              <a:t>За слишком дорогой подарок для муниципальных служащих предусмотрены следующие виды ответственности: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/>
              <a:t>                      уголовная;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/>
              <a:t>                      административная;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/>
              <a:t>                      гражданско-правовая;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/>
              <a:t>                      дисциплинарная.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К Уголовному кодексу Российской Федерации обращаются, когда в дарении есть явный элемент коррупции. Для нее в кодексе есть спектр статей: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/>
              <a:t>                      статья 201 «Злоупотребление полномочиями»;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   статья 204 «Коммерческий подкуп»;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   статья 285 «Злоупотребление должностными полномочиями»;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   статья 291 «Дача взятки»;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   статья 291.1. «Посредничество во взяточничестве»;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   статья 291.2. «Мелкое взяточничество»;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   статья 292 «Служебный подлог»;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   статья 304 «Провокация взятки либо коммерческого подкупа»;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Статья 575 Гражданского кодекса «Запрещение дарения».               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dirty="0" smtClean="0"/>
          </a:p>
          <a:p>
            <a:pPr>
              <a:spcBef>
                <a:spcPts val="0"/>
              </a:spcBef>
            </a:pPr>
            <a:endParaRPr lang="ru-RU" sz="1400" dirty="0"/>
          </a:p>
        </p:txBody>
      </p:sp>
      <p:pic>
        <p:nvPicPr>
          <p:cNvPr id="4" name="Picture 4" descr="https://avatars.mds.yandex.net/i?id=14a87cc19efae976514607c670928d671205edc1-8473939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911" y="220063"/>
            <a:ext cx="931353" cy="97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cdn1.ozone.ru/s3/multimedia-e/64170302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9348">
            <a:off x="8561398" y="3994029"/>
            <a:ext cx="1285336" cy="183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74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Что считается подарком?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257" y="1457864"/>
            <a:ext cx="8949745" cy="4770408"/>
          </a:xfrm>
        </p:spPr>
        <p:txBody>
          <a:bodyPr/>
          <a:lstStyle/>
          <a:p>
            <a:r>
              <a:rPr lang="ru-RU" dirty="0" smtClean="0"/>
              <a:t>«Подарок» – подарок, полученный в связи с протокольными мероприятиями, служебными командировками и другими официальными мероприятиями, подарок, полученный муниципальными служащими от физических (юридических) лиц, которые осуществляют дарение исходя из должностного положения одариваемого или исполнения им служебных (должностных) обязанностей.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                       </a:t>
            </a:r>
            <a:r>
              <a:rPr lang="ru-RU" i="1" dirty="0" smtClean="0"/>
              <a:t>Исключением являются: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200" b="1" dirty="0" smtClean="0">
                <a:latin typeface="+mj-lt"/>
                <a:cs typeface="Times New Roman" panose="02020603050405020304" pitchFamily="18" charset="0"/>
              </a:rPr>
              <a:t>канцелярские принадлежности</a:t>
            </a:r>
            <a:r>
              <a:rPr lang="ru-RU" sz="1200" b="1" i="1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ru-RU" sz="1200" dirty="0" smtClean="0">
                <a:latin typeface="+mj-lt"/>
                <a:cs typeface="Times New Roman" panose="02020603050405020304" pitchFamily="18" charset="0"/>
              </a:rPr>
              <a:t>которые в рамках протокольных мероприятий,  служебных командировок и других официальных мероприятий представлены каждому участнику указанных мероприятий в целях исполнения им своих должностных обязанностей</a:t>
            </a:r>
            <a:r>
              <a:rPr lang="ru-RU" sz="1200" i="1" dirty="0" smtClean="0">
                <a:latin typeface="+mj-lt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200" b="1" dirty="0" smtClean="0"/>
              <a:t>цветы;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200" b="1" dirty="0" smtClean="0"/>
              <a:t>ценные подарки, </a:t>
            </a:r>
            <a:r>
              <a:rPr lang="ru-RU" sz="1200" dirty="0" smtClean="0"/>
              <a:t>которые вручены в качестве поощрения (награды)                                               </a:t>
            </a:r>
            <a:endParaRPr lang="ru-RU" sz="1200" dirty="0"/>
          </a:p>
        </p:txBody>
      </p:sp>
      <p:pic>
        <p:nvPicPr>
          <p:cNvPr id="6" name="Picture 2" descr="https://avatars.mds.yandex.net/i?id=0e1abb1b82b05d0b2893ed709324b118319e536d-5326574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87" y="468403"/>
            <a:ext cx="990527" cy="8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b9492ffbf60f9034b896a9039f87f0de3877cd12-8497871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14" y="2910366"/>
            <a:ext cx="1344816" cy="116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i?id=b894929cee459e779d79dff01371e9651816665a-4571515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6" y="4912833"/>
            <a:ext cx="2018282" cy="131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mds.yandex.net/i?id=14a87cc19efae976514607c670928d671205edc1-8473939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827" y="362761"/>
            <a:ext cx="948906" cy="97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674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Важно!!! 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/>
              <a:t>К подаркам также относится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518913"/>
            <a:ext cx="8596668" cy="3433314"/>
          </a:xfrm>
        </p:spPr>
        <p:txBody>
          <a:bodyPr/>
          <a:lstStyle/>
          <a:p>
            <a:r>
              <a:rPr lang="ru-RU" dirty="0" smtClean="0"/>
              <a:t>Безвозмездное получение услуг;</a:t>
            </a:r>
          </a:p>
          <a:p>
            <a:r>
              <a:rPr lang="ru-RU" dirty="0" smtClean="0"/>
              <a:t>Предоставление скидок;</a:t>
            </a:r>
          </a:p>
          <a:p>
            <a:r>
              <a:rPr lang="ru-RU" dirty="0" smtClean="0"/>
              <a:t>Оплата развлечений;</a:t>
            </a:r>
          </a:p>
          <a:p>
            <a:r>
              <a:rPr lang="ru-RU" dirty="0" smtClean="0"/>
              <a:t>Оплата отдыха;</a:t>
            </a:r>
          </a:p>
          <a:p>
            <a:r>
              <a:rPr lang="ru-RU" dirty="0" smtClean="0"/>
              <a:t>Оплата транспортных расходов;</a:t>
            </a:r>
          </a:p>
          <a:p>
            <a:r>
              <a:rPr lang="ru-RU" dirty="0"/>
              <a:t>И иные виды вознаграждения в виде услуг нематериального характера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6" name="Picture 4" descr="https://avatars.mds.yandex.net/i?id=7eaa42e7c6a0e55fdfd2c303dbfe9539a8914e3a-799933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089" y="2626416"/>
            <a:ext cx="2156304" cy="175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avatars.mds.yandex.net/i?id=14a87cc19efae976514607c670928d671205edc1-8473939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911" y="220063"/>
            <a:ext cx="931353" cy="97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038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Получение подарка в связи с протокольными мероприятиями служебными командировками и другими официальными мероприятиями, участие в которых связано с исполнением служебных (должностных) обязанностей»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03253"/>
            <a:ext cx="8596668" cy="2389517"/>
          </a:xfrm>
        </p:spPr>
        <p:txBody>
          <a:bodyPr/>
          <a:lstStyle/>
          <a:p>
            <a:r>
              <a:rPr lang="ru-RU" dirty="0" smtClean="0"/>
              <a:t>Получение муниципальным служащим лично или через посредника от физических (юридических) лиц подарка в рамках осуществления деятельности, предусмотренной должностным регламентом (должностной инструкцией), а также в связи с исполнением служебных (должностных) обязанностей в случаях , установленных федеральными законами и иными нормативными актами, определяющими особенности правового положения и специфику профессиональной служебной и трудовой деятельности указанных лиц</a:t>
            </a:r>
            <a:endParaRPr lang="ru-RU" dirty="0"/>
          </a:p>
        </p:txBody>
      </p:sp>
      <p:pic>
        <p:nvPicPr>
          <p:cNvPr id="6" name="Picture 4" descr="https://avatars.mds.yandex.net/i?id=14a87cc19efae976514607c670928d671205edc1-8473939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911" y="220063"/>
            <a:ext cx="931353" cy="97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zvezdnychas.ru/wp-content/uploads/6/f/0/6f056d34162f9f65d2b9ea75dc363f9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10" descr="https://time.kz/files/000/028/abqpW-bXMz5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22" y="4442686"/>
            <a:ext cx="2199736" cy="164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676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112" y="609599"/>
            <a:ext cx="8583889" cy="1322717"/>
          </a:xfrm>
        </p:spPr>
        <p:txBody>
          <a:bodyPr/>
          <a:lstStyle/>
          <a:p>
            <a:r>
              <a:rPr lang="ru-RU" dirty="0" smtClean="0"/>
              <a:t>Муниципальные служащие </a:t>
            </a:r>
            <a:r>
              <a:rPr lang="ru-RU" u="sng" dirty="0" smtClean="0">
                <a:solidFill>
                  <a:srgbClr val="FF0000"/>
                </a:solidFill>
              </a:rPr>
              <a:t>не вправе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37095"/>
            <a:ext cx="8596668" cy="1871932"/>
          </a:xfrm>
        </p:spPr>
        <p:txBody>
          <a:bodyPr/>
          <a:lstStyle/>
          <a:p>
            <a:pPr algn="just"/>
            <a:r>
              <a:rPr lang="ru-RU" dirty="0" smtClean="0"/>
              <a:t>Получать подарки от физических (юридических) лиц в связи с их должностным положением или исполнением ими служебных (должностных) обязанностей, </a:t>
            </a:r>
            <a:r>
              <a:rPr lang="ru-RU" u="sng" dirty="0" smtClean="0"/>
              <a:t>за исключением </a:t>
            </a:r>
            <a:r>
              <a:rPr lang="ru-RU" dirty="0" smtClean="0"/>
              <a:t>подарков, полученных в связи с протокольными мероприятиями, служебными командировками и другими официальными мероприятиями, участие в которых связано с исполнением ими служебных (должностных) обязанностей.</a:t>
            </a:r>
          </a:p>
          <a:p>
            <a:pPr algn="just"/>
            <a:endParaRPr lang="ru-RU" dirty="0"/>
          </a:p>
        </p:txBody>
      </p:sp>
      <p:pic>
        <p:nvPicPr>
          <p:cNvPr id="4" name="Picture 4" descr="https://avatars.mds.yandex.net/i?id=14a87cc19efae976514607c670928d671205edc1-8473939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911" y="220063"/>
            <a:ext cx="931353" cy="97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16633" y="3209027"/>
            <a:ext cx="8583889" cy="8712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Муниципальные служащие </a:t>
            </a:r>
            <a:r>
              <a:rPr lang="ru-RU" u="sng" dirty="0" smtClean="0">
                <a:solidFill>
                  <a:srgbClr val="FF0000"/>
                </a:solidFill>
              </a:rPr>
              <a:t>обязаны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77333" y="4218317"/>
            <a:ext cx="8596668" cy="1552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Уведомлять обо всех случаях получения подарков в связи с протокольными мероприятиями, служебными командировками и другими официальными мероприятиями, участие в которых связано с исполнением ими служебных (должностных) обязанностей.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193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970" y="319177"/>
            <a:ext cx="8816196" cy="203583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Важно!!! 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/>
              <a:t>Все подарки, независимо от стоимости подлежат обязательному оформлению.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544792"/>
            <a:ext cx="8596668" cy="3496570"/>
          </a:xfrm>
        </p:spPr>
        <p:txBody>
          <a:bodyPr/>
          <a:lstStyle/>
          <a:p>
            <a:r>
              <a:rPr lang="ru-RU" dirty="0" smtClean="0"/>
              <a:t>Сохраняйте чека, квитанции, гарантийные талоны, подтверждающие стоимость подарков</a:t>
            </a:r>
            <a:endParaRPr lang="ru-RU" dirty="0"/>
          </a:p>
        </p:txBody>
      </p:sp>
      <p:pic>
        <p:nvPicPr>
          <p:cNvPr id="6" name="Picture 4" descr="https://avatars.mds.yandex.net/i?id=14a87cc19efae976514607c670928d671205edc1-8473939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911" y="220063"/>
            <a:ext cx="931353" cy="97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img.allzip.org/g/114/orig/109117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mg.allzip.org/g/114/orig/109117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gymnasia2.ru/wp-content/uploads/4/6/3/463f0485eaea5ad18c41ddc5b7a0fe0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8981">
            <a:off x="2434029" y="3551861"/>
            <a:ext cx="1526464" cy="210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https://cdn-irec.r-99.com/sites/default/files/imagecache/copyright/user-images/198878/zlgBFO8JZgBo7CzikNex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https://kron.by/upload/medialibrary/d41/dokumenty-kron-by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6" descr="https://kron.by/upload/medialibrary/d41/dokumenty-kron-by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9797">
            <a:off x="6440607" y="3542314"/>
            <a:ext cx="2398143" cy="19755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51" y="3344227"/>
            <a:ext cx="2734573" cy="190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04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764" y="310551"/>
            <a:ext cx="2734575" cy="18835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814423"/>
          </a:xfrm>
        </p:spPr>
        <p:txBody>
          <a:bodyPr/>
          <a:lstStyle/>
          <a:p>
            <a:r>
              <a:rPr lang="ru-RU" dirty="0" smtClean="0"/>
              <a:t>Порядок уведомления о </a:t>
            </a:r>
            <a:br>
              <a:rPr lang="ru-RU" dirty="0" smtClean="0"/>
            </a:br>
            <a:r>
              <a:rPr lang="ru-RU" dirty="0" smtClean="0"/>
              <a:t>    получении подарка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46385"/>
            <a:ext cx="8596668" cy="3683480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/>
              <a:t>Уведомление о получении подарка в связи с протокольными мероприятиями, служебными командировками и другими официальными мероприятиями, участие в которых связано с исполнением служебных(должностных обязанностей предоставляется муниципальным служащим, получившим подарок, не позднее 3 рабочих дней со дня его получения в кадровую службу. К уведомлению прилагаются документы (при наличии) подтверждающие стоимость подарка (кассовый чек, товарный чек, иной документ об оплате (приобретении) подарка)</a:t>
            </a:r>
          </a:p>
          <a:p>
            <a:r>
              <a:rPr lang="ru-RU" sz="1400" dirty="0" smtClean="0"/>
              <a:t>В случае если подарок получен во время служебной командировки уведомление представляется не позднее 3 рабочих дней со дня возвращения лица, получившего подарок, из служебной командировки.</a:t>
            </a:r>
          </a:p>
          <a:p>
            <a:r>
              <a:rPr lang="ru-RU" sz="1400" dirty="0" smtClean="0"/>
              <a:t>При невозможности подачи уведомления в указанные сроки по причине, не зависящей от муниципального служащего, такое уведомление предоставляется не позднее следующего дня после устранения причины.</a:t>
            </a:r>
          </a:p>
          <a:p>
            <a:r>
              <a:rPr lang="ru-RU" sz="1400" dirty="0" smtClean="0"/>
              <a:t>Уведомление регистрируется кадровой службой в журнале регистрации уведомлений о получении подарка и заявлении об их выкупе в день его поступления</a:t>
            </a:r>
            <a:endParaRPr lang="ru-RU" sz="1400" dirty="0"/>
          </a:p>
        </p:txBody>
      </p:sp>
      <p:pic>
        <p:nvPicPr>
          <p:cNvPr id="6" name="Picture 4" descr="https://avatars.mds.yandex.net/i?id=14a87cc19efae976514607c670928d671205edc1-8473939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911" y="220063"/>
            <a:ext cx="931353" cy="97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358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780">
            <a:off x="1876624" y="3919083"/>
            <a:ext cx="3776216" cy="23205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Регистрация уведомления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21767"/>
            <a:ext cx="8596668" cy="4419596"/>
          </a:xfrm>
        </p:spPr>
        <p:txBody>
          <a:bodyPr/>
          <a:lstStyle/>
          <a:p>
            <a:r>
              <a:rPr lang="ru-RU" dirty="0" smtClean="0"/>
              <a:t>Уведомление составляется в 2х экземплярах, один из которых в течение одного рабочего дня со дня регистрации возвращается кадровой службой лицу, представившему уведомление, с отметкой о регистрации, другой экземпляр направляется кадровой службой в комиссию по принятию подарков, полученных муниципальными служащими в связи с протокольными мероприятиями, служебными командировками и другими официальными мероприятиями, участие в которых связано с исполнением ими служебных (должностных) обязанностей.</a:t>
            </a:r>
            <a:endParaRPr lang="ru-RU" dirty="0"/>
          </a:p>
        </p:txBody>
      </p:sp>
      <p:pic>
        <p:nvPicPr>
          <p:cNvPr id="4" name="Picture 4" descr="https://avatars.mds.yandex.net/i?id=14a87cc19efae976514607c670928d671205edc1-8473939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911" y="220063"/>
            <a:ext cx="931353" cy="97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274" y="3942841"/>
            <a:ext cx="1875281" cy="245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1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Комиссия по принятию подарка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75117"/>
            <a:ext cx="8596668" cy="4566245"/>
          </a:xfrm>
        </p:spPr>
        <p:txBody>
          <a:bodyPr/>
          <a:lstStyle/>
          <a:p>
            <a:pPr algn="just"/>
            <a:r>
              <a:rPr lang="ru-RU" dirty="0" smtClean="0"/>
              <a:t>Комиссия создается в целях обеспечения принятия подарка к бухгалтерскому учету в порядке, установленном законодательством Российской Федерации, а также оценки целесообразности использования подарка для обеспечения деятельности организации работодателя.</a:t>
            </a:r>
          </a:p>
          <a:p>
            <a:pPr algn="just"/>
            <a:endParaRPr lang="ru-RU" dirty="0"/>
          </a:p>
        </p:txBody>
      </p:sp>
      <p:pic>
        <p:nvPicPr>
          <p:cNvPr id="4" name="Picture 4" descr="https://avatars.mds.yandex.net/i?id=14a87cc19efae976514607c670928d671205edc1-8473939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911" y="220063"/>
            <a:ext cx="931353" cy="97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img2.freepng.ru/20190419/gg/kisspng-management-clip-art-portable-network-graphics-busi-organizations-meemli-5cba0991cc8551.043557611555696017837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148" y="2993366"/>
            <a:ext cx="3502324" cy="231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5058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1123</TotalTime>
  <Words>1338</Words>
  <Application>Microsoft Office PowerPoint</Application>
  <PresentationFormat>Широкоэкранный</PresentationFormat>
  <Paragraphs>73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Times New Roman</vt:lpstr>
      <vt:lpstr>Trebuchet MS</vt:lpstr>
      <vt:lpstr>Wingdings</vt:lpstr>
      <vt:lpstr>Wingdings 3</vt:lpstr>
      <vt:lpstr>Грань</vt:lpstr>
      <vt:lpstr>Acrobat Document</vt:lpstr>
      <vt:lpstr>Памятка  муниципальному служащему</vt:lpstr>
      <vt:lpstr>Что считается подарком?</vt:lpstr>
      <vt:lpstr>Важно!!!  К подаркам также относится</vt:lpstr>
      <vt:lpstr>«Получение подарка в связи с протокольными мероприятиями служебными командировками и другими официальными мероприятиями, участие в которых связано с исполнением служебных (должностных) обязанностей»</vt:lpstr>
      <vt:lpstr>Муниципальные служащие не вправе</vt:lpstr>
      <vt:lpstr>Важно!!!  Все подарки, независимо от стоимости подлежат обязательному оформлению.</vt:lpstr>
      <vt:lpstr>Порядок уведомления о      получении подарка</vt:lpstr>
      <vt:lpstr>         Регистрация уведомления</vt:lpstr>
      <vt:lpstr>Комиссия по принятию подарка</vt:lpstr>
      <vt:lpstr>Важно!!!  </vt:lpstr>
      <vt:lpstr>        Принятие подарка       к бухгалтерскому учету</vt:lpstr>
      <vt:lpstr>Муниципальный служащий,  сдавший подарок, может его выкупить</vt:lpstr>
      <vt:lpstr>Использование подарка для  обеспечения деятельности работодателя</vt:lpstr>
      <vt:lpstr>Подарки </vt:lpstr>
      <vt:lpstr>Уведомление  о получении подарка</vt:lpstr>
      <vt:lpstr>Что грозит за нарушение правил дарения для обеих сторон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муниципальному служащему</dc:title>
  <dc:creator>Сутягина Светлана Александровна</dc:creator>
  <cp:lastModifiedBy>Сутягина Светлана Александровна</cp:lastModifiedBy>
  <cp:revision>50</cp:revision>
  <dcterms:created xsi:type="dcterms:W3CDTF">2023-04-18T10:32:47Z</dcterms:created>
  <dcterms:modified xsi:type="dcterms:W3CDTF">2023-04-21T10:10:26Z</dcterms:modified>
</cp:coreProperties>
</file>