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60" r:id="rId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D7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40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257DC6-D6B0-4B51-A7EB-6B37D140DAD0}" type="doc">
      <dgm:prSet loTypeId="urn:microsoft.com/office/officeart/2005/8/layout/hierarchy4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3B5A55C-8010-458C-AD07-4F9B277AB071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Заработная плата за декабрь 2022 </a:t>
          </a:r>
          <a:r>
            <a: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(200 руб.)</a:t>
          </a:r>
          <a:endParaRPr lang="ru-RU" sz="24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C40D03-9DDF-4FE6-A229-7A53B149975B}" type="parTrans" cxnId="{ED426B56-083E-4D98-9D23-0CEABA7FE896}">
      <dgm:prSet/>
      <dgm:spPr/>
      <dgm:t>
        <a:bodyPr/>
        <a:lstStyle/>
        <a:p>
          <a:endParaRPr lang="ru-RU"/>
        </a:p>
      </dgm:t>
    </dgm:pt>
    <dgm:pt modelId="{36658512-A18E-403A-94DF-3097EA0E2F2E}" type="sibTrans" cxnId="{ED426B56-083E-4D98-9D23-0CEABA7FE896}">
      <dgm:prSet/>
      <dgm:spPr/>
      <dgm:t>
        <a:bodyPr/>
        <a:lstStyle/>
        <a:p>
          <a:endParaRPr lang="ru-RU"/>
        </a:p>
      </dgm:t>
    </dgm:pt>
    <dgm:pt modelId="{3E8C5FD2-6912-49B5-AD94-FF09ACFA4ADE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З/П за первую половину декабря, выплаченная в декабре </a:t>
          </a:r>
          <a:r>
            <a: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 руб.)</a:t>
          </a:r>
          <a:endParaRPr lang="ru-RU" sz="20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FE54D7-611D-4528-A1FD-8FDCF7F8D0DC}" type="parTrans" cxnId="{5E0AA121-7BFB-4F84-A048-B06AAE784D4B}">
      <dgm:prSet/>
      <dgm:spPr/>
      <dgm:t>
        <a:bodyPr/>
        <a:lstStyle/>
        <a:p>
          <a:endParaRPr lang="ru-RU"/>
        </a:p>
      </dgm:t>
    </dgm:pt>
    <dgm:pt modelId="{6407C367-3939-4041-8671-AE95999A5688}" type="sibTrans" cxnId="{5E0AA121-7BFB-4F84-A048-B06AAE784D4B}">
      <dgm:prSet/>
      <dgm:spPr/>
      <dgm:t>
        <a:bodyPr/>
        <a:lstStyle/>
        <a:p>
          <a:endParaRPr lang="ru-RU"/>
        </a:p>
      </dgm:t>
    </dgm:pt>
    <dgm:pt modelId="{2035558D-DC17-4D62-9F55-47A4A7ACE281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З/П за </a:t>
          </a:r>
          <a:r>
            <a:rPr lang="ru-RU" sz="24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вторую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половину декабря, выплаченная в </a:t>
          </a:r>
          <a:r>
            <a:rPr lang="ru-RU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январе </a:t>
          </a:r>
          <a:r>
            <a:rPr lang="ru-RU" sz="2000" b="0" i="1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 руб.)</a:t>
          </a:r>
          <a:endParaRPr lang="ru-RU" sz="2000" b="0" i="1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EAE948-BD17-4D68-ACD8-4C735795794C}" type="parTrans" cxnId="{2C3EACB2-D842-4A7D-9647-6E1EDB047805}">
      <dgm:prSet/>
      <dgm:spPr/>
      <dgm:t>
        <a:bodyPr/>
        <a:lstStyle/>
        <a:p>
          <a:endParaRPr lang="ru-RU"/>
        </a:p>
      </dgm:t>
    </dgm:pt>
    <dgm:pt modelId="{2002270C-226D-4F05-BED3-82074AC32794}" type="sibTrans" cxnId="{2C3EACB2-D842-4A7D-9647-6E1EDB047805}">
      <dgm:prSet/>
      <dgm:spPr/>
      <dgm:t>
        <a:bodyPr/>
        <a:lstStyle/>
        <a:p>
          <a:endParaRPr lang="ru-RU"/>
        </a:p>
      </dgm:t>
    </dgm:pt>
    <dgm:pt modelId="{7B34176B-511C-4A64-A4B7-1E371495DA7F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Расчет 6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НДФЛ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 1 квартал 2023:</a:t>
          </a:r>
        </a:p>
        <a:p>
          <a:pPr>
            <a:spcAft>
              <a:spcPts val="0"/>
            </a:spcAft>
          </a:pP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Раздел 1 </a:t>
          </a:r>
          <a:r>
            <a: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(весь </a:t>
          </a:r>
          <a:r>
            <a:rPr lang="ru-RU" sz="24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НДФЛ</a:t>
          </a:r>
          <a:r>
            <a: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 з/п декабря)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+ Раздел 2</a:t>
          </a:r>
        </a:p>
        <a:p>
          <a:pPr>
            <a:spcAft>
              <a:spcPts val="0"/>
            </a:spcAft>
          </a:pP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Уведомление об </a:t>
          </a:r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исчисленных суммах по сроку 25.01.2023</a:t>
          </a:r>
          <a:endParaRPr lang="ru-RU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91BD44-20F2-4673-A838-8B3DA6C19C14}" type="parTrans" cxnId="{E6EB51C1-2874-4B03-9C06-88D3FEC898EE}">
      <dgm:prSet/>
      <dgm:spPr/>
      <dgm:t>
        <a:bodyPr/>
        <a:lstStyle/>
        <a:p>
          <a:endParaRPr lang="ru-RU"/>
        </a:p>
      </dgm:t>
    </dgm:pt>
    <dgm:pt modelId="{9FF127C8-91EE-4B06-8607-9EBC9C5E9ED6}" type="sibTrans" cxnId="{E6EB51C1-2874-4B03-9C06-88D3FEC898EE}">
      <dgm:prSet/>
      <dgm:spPr/>
      <dgm:t>
        <a:bodyPr/>
        <a:lstStyle/>
        <a:p>
          <a:endParaRPr lang="ru-RU"/>
        </a:p>
      </dgm:t>
    </dgm:pt>
    <dgm:pt modelId="{2B05B97F-C4AF-4A04-AF14-01A819B899BD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Расчет 6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НДФЛ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 2022: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Раздел 2 + справка о доходах </a:t>
          </a:r>
        </a:p>
        <a:p>
          <a:pPr algn="ctr">
            <a:lnSpc>
              <a:spcPct val="90000"/>
            </a:lnSpc>
            <a:spcAft>
              <a:spcPct val="35000"/>
            </a:spcAft>
          </a:pPr>
          <a:r>
            <a: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(с указанием суммы налога исчисленной и удержанной с з/п за 1 половину</a:t>
          </a:r>
          <a:r>
            <a:rPr lang="ru-RU" sz="18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8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A9E886-6028-4139-9E84-50420FE22181}" type="parTrans" cxnId="{6A7311B3-A46E-4DD6-BEBB-F351447A52AC}">
      <dgm:prSet/>
      <dgm:spPr/>
      <dgm:t>
        <a:bodyPr/>
        <a:lstStyle/>
        <a:p>
          <a:endParaRPr lang="ru-RU"/>
        </a:p>
      </dgm:t>
    </dgm:pt>
    <dgm:pt modelId="{52B3606D-13FD-4894-B804-A59F4882FDF7}" type="sibTrans" cxnId="{6A7311B3-A46E-4DD6-BEBB-F351447A52AC}">
      <dgm:prSet/>
      <dgm:spPr/>
      <dgm:t>
        <a:bodyPr/>
        <a:lstStyle/>
        <a:p>
          <a:endParaRPr lang="ru-RU"/>
        </a:p>
      </dgm:t>
    </dgm:pt>
    <dgm:pt modelId="{A7BB4BF6-8FAB-4B67-95C6-D1F30D809E1D}" type="pres">
      <dgm:prSet presAssocID="{CA257DC6-D6B0-4B51-A7EB-6B37D140DAD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A92CB67-F99D-4340-9616-93262065863F}" type="pres">
      <dgm:prSet presAssocID="{D3B5A55C-8010-458C-AD07-4F9B277AB071}" presName="vertOne" presStyleCnt="0"/>
      <dgm:spPr/>
    </dgm:pt>
    <dgm:pt modelId="{E8A40D7F-4EC3-4D13-B1FE-6A7978391DEC}" type="pres">
      <dgm:prSet presAssocID="{D3B5A55C-8010-458C-AD07-4F9B277AB071}" presName="txOne" presStyleLbl="node0" presStyleIdx="0" presStyleCnt="1" custScaleY="200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3854C2-4295-4680-88AE-6241031B8F24}" type="pres">
      <dgm:prSet presAssocID="{D3B5A55C-8010-458C-AD07-4F9B277AB071}" presName="parTransOne" presStyleCnt="0"/>
      <dgm:spPr/>
    </dgm:pt>
    <dgm:pt modelId="{E7B7B883-F555-4C67-8037-42FAFA13B837}" type="pres">
      <dgm:prSet presAssocID="{D3B5A55C-8010-458C-AD07-4F9B277AB071}" presName="horzOne" presStyleCnt="0"/>
      <dgm:spPr/>
    </dgm:pt>
    <dgm:pt modelId="{3F15EDD2-7779-4BDD-AEA7-685B28C182BD}" type="pres">
      <dgm:prSet presAssocID="{3E8C5FD2-6912-49B5-AD94-FF09ACFA4ADE}" presName="vertTwo" presStyleCnt="0"/>
      <dgm:spPr/>
    </dgm:pt>
    <dgm:pt modelId="{17D2B33B-76CC-4FD2-AB98-3EBE26FA6BBD}" type="pres">
      <dgm:prSet presAssocID="{3E8C5FD2-6912-49B5-AD94-FF09ACFA4ADE}" presName="txTwo" presStyleLbl="node2" presStyleIdx="0" presStyleCnt="2" custScaleX="89465" custScaleY="31514" custLinFactNeighborX="425" custLinFactNeighborY="-640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5A0B63-282C-416C-B554-340365CE293D}" type="pres">
      <dgm:prSet presAssocID="{3E8C5FD2-6912-49B5-AD94-FF09ACFA4ADE}" presName="parTransTwo" presStyleCnt="0"/>
      <dgm:spPr/>
    </dgm:pt>
    <dgm:pt modelId="{3596ACD2-5A04-4096-9F95-69EF13C6CD8B}" type="pres">
      <dgm:prSet presAssocID="{3E8C5FD2-6912-49B5-AD94-FF09ACFA4ADE}" presName="horzTwo" presStyleCnt="0"/>
      <dgm:spPr/>
    </dgm:pt>
    <dgm:pt modelId="{9A0818A9-A146-49EC-94EE-D7EB9E863D99}" type="pres">
      <dgm:prSet presAssocID="{2B05B97F-C4AF-4A04-AF14-01A819B899BD}" presName="vertThree" presStyleCnt="0"/>
      <dgm:spPr/>
    </dgm:pt>
    <dgm:pt modelId="{873C73A3-F63F-4F29-9915-AD5D74B43ECC}" type="pres">
      <dgm:prSet presAssocID="{2B05B97F-C4AF-4A04-AF14-01A819B899BD}" presName="txThree" presStyleLbl="node3" presStyleIdx="0" presStyleCnt="2" custScaleX="85240" custScaleY="42769" custLinFactNeighborX="-682" custLinFactNeighborY="-15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67818C-E80F-45D3-A897-B50D309333F1}" type="pres">
      <dgm:prSet presAssocID="{2B05B97F-C4AF-4A04-AF14-01A819B899BD}" presName="horzThree" presStyleCnt="0"/>
      <dgm:spPr/>
    </dgm:pt>
    <dgm:pt modelId="{C4493D89-CE51-4F60-9E1F-C6DA9D199BC4}" type="pres">
      <dgm:prSet presAssocID="{6407C367-3939-4041-8671-AE95999A5688}" presName="sibSpaceTwo" presStyleCnt="0"/>
      <dgm:spPr/>
    </dgm:pt>
    <dgm:pt modelId="{20B6B885-9398-402D-AFA5-1FCFD5742D0B}" type="pres">
      <dgm:prSet presAssocID="{2035558D-DC17-4D62-9F55-47A4A7ACE281}" presName="vertTwo" presStyleCnt="0"/>
      <dgm:spPr/>
    </dgm:pt>
    <dgm:pt modelId="{701DAF55-AB1D-4934-90F5-8BDABD3A29D7}" type="pres">
      <dgm:prSet presAssocID="{2035558D-DC17-4D62-9F55-47A4A7ACE281}" presName="txTwo" presStyleLbl="node2" presStyleIdx="1" presStyleCnt="2" custScaleX="85107" custScaleY="31258" custLinFactNeighborX="1555" custLinFactNeighborY="-666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B8F25D-9BB7-4786-A0A9-932D04E66AD0}" type="pres">
      <dgm:prSet presAssocID="{2035558D-DC17-4D62-9F55-47A4A7ACE281}" presName="parTransTwo" presStyleCnt="0"/>
      <dgm:spPr/>
    </dgm:pt>
    <dgm:pt modelId="{632BDC64-E4F8-4343-98FD-375D6880EB5D}" type="pres">
      <dgm:prSet presAssocID="{2035558D-DC17-4D62-9F55-47A4A7ACE281}" presName="horzTwo" presStyleCnt="0"/>
      <dgm:spPr/>
    </dgm:pt>
    <dgm:pt modelId="{408D4883-9537-4BC0-BDFC-75BE338D1965}" type="pres">
      <dgm:prSet presAssocID="{7B34176B-511C-4A64-A4B7-1E371495DA7F}" presName="vertThree" presStyleCnt="0"/>
      <dgm:spPr/>
    </dgm:pt>
    <dgm:pt modelId="{44C7A789-91FB-4396-B6E1-3D5CD879FADD}" type="pres">
      <dgm:prSet presAssocID="{7B34176B-511C-4A64-A4B7-1E371495DA7F}" presName="txThree" presStyleLbl="node3" presStyleIdx="1" presStyleCnt="2" custScaleX="86752" custScaleY="42933" custLinFactNeighborX="578" custLinFactNeighborY="-12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E35D8D-85A0-4FC5-9D54-3AC46C019987}" type="pres">
      <dgm:prSet presAssocID="{7B34176B-511C-4A64-A4B7-1E371495DA7F}" presName="horzThree" presStyleCnt="0"/>
      <dgm:spPr/>
    </dgm:pt>
  </dgm:ptLst>
  <dgm:cxnLst>
    <dgm:cxn modelId="{230DCFAB-7A96-486B-8BEE-BC634594BD39}" type="presOf" srcId="{D3B5A55C-8010-458C-AD07-4F9B277AB071}" destId="{E8A40D7F-4EC3-4D13-B1FE-6A7978391DEC}" srcOrd="0" destOrd="0" presId="urn:microsoft.com/office/officeart/2005/8/layout/hierarchy4"/>
    <dgm:cxn modelId="{ED426B56-083E-4D98-9D23-0CEABA7FE896}" srcId="{CA257DC6-D6B0-4B51-A7EB-6B37D140DAD0}" destId="{D3B5A55C-8010-458C-AD07-4F9B277AB071}" srcOrd="0" destOrd="0" parTransId="{14C40D03-9DDF-4FE6-A229-7A53B149975B}" sibTransId="{36658512-A18E-403A-94DF-3097EA0E2F2E}"/>
    <dgm:cxn modelId="{623EEB97-AD57-49B1-9CEE-37F1E52FECDF}" type="presOf" srcId="{CA257DC6-D6B0-4B51-A7EB-6B37D140DAD0}" destId="{A7BB4BF6-8FAB-4B67-95C6-D1F30D809E1D}" srcOrd="0" destOrd="0" presId="urn:microsoft.com/office/officeart/2005/8/layout/hierarchy4"/>
    <dgm:cxn modelId="{9EC004D1-0C54-4BA5-8C28-039A95853A68}" type="presOf" srcId="{2035558D-DC17-4D62-9F55-47A4A7ACE281}" destId="{701DAF55-AB1D-4934-90F5-8BDABD3A29D7}" srcOrd="0" destOrd="0" presId="urn:microsoft.com/office/officeart/2005/8/layout/hierarchy4"/>
    <dgm:cxn modelId="{9B36F744-FFE4-4533-8256-FF946741045A}" type="presOf" srcId="{7B34176B-511C-4A64-A4B7-1E371495DA7F}" destId="{44C7A789-91FB-4396-B6E1-3D5CD879FADD}" srcOrd="0" destOrd="0" presId="urn:microsoft.com/office/officeart/2005/8/layout/hierarchy4"/>
    <dgm:cxn modelId="{6A7311B3-A46E-4DD6-BEBB-F351447A52AC}" srcId="{3E8C5FD2-6912-49B5-AD94-FF09ACFA4ADE}" destId="{2B05B97F-C4AF-4A04-AF14-01A819B899BD}" srcOrd="0" destOrd="0" parTransId="{8DA9E886-6028-4139-9E84-50420FE22181}" sibTransId="{52B3606D-13FD-4894-B804-A59F4882FDF7}"/>
    <dgm:cxn modelId="{B00988CF-031C-460B-A211-6E80AAB56DB8}" type="presOf" srcId="{3E8C5FD2-6912-49B5-AD94-FF09ACFA4ADE}" destId="{17D2B33B-76CC-4FD2-AB98-3EBE26FA6BBD}" srcOrd="0" destOrd="0" presId="urn:microsoft.com/office/officeart/2005/8/layout/hierarchy4"/>
    <dgm:cxn modelId="{ABEABB67-5DA0-47A3-85A0-387CAA21A801}" type="presOf" srcId="{2B05B97F-C4AF-4A04-AF14-01A819B899BD}" destId="{873C73A3-F63F-4F29-9915-AD5D74B43ECC}" srcOrd="0" destOrd="0" presId="urn:microsoft.com/office/officeart/2005/8/layout/hierarchy4"/>
    <dgm:cxn modelId="{2C3EACB2-D842-4A7D-9647-6E1EDB047805}" srcId="{D3B5A55C-8010-458C-AD07-4F9B277AB071}" destId="{2035558D-DC17-4D62-9F55-47A4A7ACE281}" srcOrd="1" destOrd="0" parTransId="{68EAE948-BD17-4D68-ACD8-4C735795794C}" sibTransId="{2002270C-226D-4F05-BED3-82074AC32794}"/>
    <dgm:cxn modelId="{5E0AA121-7BFB-4F84-A048-B06AAE784D4B}" srcId="{D3B5A55C-8010-458C-AD07-4F9B277AB071}" destId="{3E8C5FD2-6912-49B5-AD94-FF09ACFA4ADE}" srcOrd="0" destOrd="0" parTransId="{98FE54D7-611D-4528-A1FD-8FDCF7F8D0DC}" sibTransId="{6407C367-3939-4041-8671-AE95999A5688}"/>
    <dgm:cxn modelId="{E6EB51C1-2874-4B03-9C06-88D3FEC898EE}" srcId="{2035558D-DC17-4D62-9F55-47A4A7ACE281}" destId="{7B34176B-511C-4A64-A4B7-1E371495DA7F}" srcOrd="0" destOrd="0" parTransId="{7291BD44-20F2-4673-A838-8B3DA6C19C14}" sibTransId="{9FF127C8-91EE-4B06-8607-9EBC9C5E9ED6}"/>
    <dgm:cxn modelId="{330AD49E-F927-4D38-B529-A57752706717}" type="presParOf" srcId="{A7BB4BF6-8FAB-4B67-95C6-D1F30D809E1D}" destId="{0A92CB67-F99D-4340-9616-93262065863F}" srcOrd="0" destOrd="0" presId="urn:microsoft.com/office/officeart/2005/8/layout/hierarchy4"/>
    <dgm:cxn modelId="{C9C703E1-168C-4044-B28C-57C2165AF2E0}" type="presParOf" srcId="{0A92CB67-F99D-4340-9616-93262065863F}" destId="{E8A40D7F-4EC3-4D13-B1FE-6A7978391DEC}" srcOrd="0" destOrd="0" presId="urn:microsoft.com/office/officeart/2005/8/layout/hierarchy4"/>
    <dgm:cxn modelId="{0A89E2CA-6C7C-409D-A723-E36C816E755B}" type="presParOf" srcId="{0A92CB67-F99D-4340-9616-93262065863F}" destId="{213854C2-4295-4680-88AE-6241031B8F24}" srcOrd="1" destOrd="0" presId="urn:microsoft.com/office/officeart/2005/8/layout/hierarchy4"/>
    <dgm:cxn modelId="{8F5E9B02-5000-4EF7-AD98-D9EECD6AD4BD}" type="presParOf" srcId="{0A92CB67-F99D-4340-9616-93262065863F}" destId="{E7B7B883-F555-4C67-8037-42FAFA13B837}" srcOrd="2" destOrd="0" presId="urn:microsoft.com/office/officeart/2005/8/layout/hierarchy4"/>
    <dgm:cxn modelId="{25012708-D47D-456D-BC61-E93F05035656}" type="presParOf" srcId="{E7B7B883-F555-4C67-8037-42FAFA13B837}" destId="{3F15EDD2-7779-4BDD-AEA7-685B28C182BD}" srcOrd="0" destOrd="0" presId="urn:microsoft.com/office/officeart/2005/8/layout/hierarchy4"/>
    <dgm:cxn modelId="{DD75B06D-36A5-4298-98AA-84ED20C7A194}" type="presParOf" srcId="{3F15EDD2-7779-4BDD-AEA7-685B28C182BD}" destId="{17D2B33B-76CC-4FD2-AB98-3EBE26FA6BBD}" srcOrd="0" destOrd="0" presId="urn:microsoft.com/office/officeart/2005/8/layout/hierarchy4"/>
    <dgm:cxn modelId="{13D66CE2-12DC-4CED-AA9A-9ACE157BFDFE}" type="presParOf" srcId="{3F15EDD2-7779-4BDD-AEA7-685B28C182BD}" destId="{555A0B63-282C-416C-B554-340365CE293D}" srcOrd="1" destOrd="0" presId="urn:microsoft.com/office/officeart/2005/8/layout/hierarchy4"/>
    <dgm:cxn modelId="{000D4E2C-755C-4310-B9D9-424477EA956D}" type="presParOf" srcId="{3F15EDD2-7779-4BDD-AEA7-685B28C182BD}" destId="{3596ACD2-5A04-4096-9F95-69EF13C6CD8B}" srcOrd="2" destOrd="0" presId="urn:microsoft.com/office/officeart/2005/8/layout/hierarchy4"/>
    <dgm:cxn modelId="{D60B256C-C500-4606-A4DD-4A02B498B851}" type="presParOf" srcId="{3596ACD2-5A04-4096-9F95-69EF13C6CD8B}" destId="{9A0818A9-A146-49EC-94EE-D7EB9E863D99}" srcOrd="0" destOrd="0" presId="urn:microsoft.com/office/officeart/2005/8/layout/hierarchy4"/>
    <dgm:cxn modelId="{CB9F8752-CEE0-4DE8-BF87-785760B48BC9}" type="presParOf" srcId="{9A0818A9-A146-49EC-94EE-D7EB9E863D99}" destId="{873C73A3-F63F-4F29-9915-AD5D74B43ECC}" srcOrd="0" destOrd="0" presId="urn:microsoft.com/office/officeart/2005/8/layout/hierarchy4"/>
    <dgm:cxn modelId="{AD65B84C-6388-4D08-99FB-A1BB09D632C4}" type="presParOf" srcId="{9A0818A9-A146-49EC-94EE-D7EB9E863D99}" destId="{8C67818C-E80F-45D3-A897-B50D309333F1}" srcOrd="1" destOrd="0" presId="urn:microsoft.com/office/officeart/2005/8/layout/hierarchy4"/>
    <dgm:cxn modelId="{19426815-2B61-4ABA-AF81-61A8F9D8CA52}" type="presParOf" srcId="{E7B7B883-F555-4C67-8037-42FAFA13B837}" destId="{C4493D89-CE51-4F60-9E1F-C6DA9D199BC4}" srcOrd="1" destOrd="0" presId="urn:microsoft.com/office/officeart/2005/8/layout/hierarchy4"/>
    <dgm:cxn modelId="{5DADE2FB-783D-4D02-8845-8DE3A8E3ED01}" type="presParOf" srcId="{E7B7B883-F555-4C67-8037-42FAFA13B837}" destId="{20B6B885-9398-402D-AFA5-1FCFD5742D0B}" srcOrd="2" destOrd="0" presId="urn:microsoft.com/office/officeart/2005/8/layout/hierarchy4"/>
    <dgm:cxn modelId="{1BCBB18F-964C-452F-AA33-67586D4CDA44}" type="presParOf" srcId="{20B6B885-9398-402D-AFA5-1FCFD5742D0B}" destId="{701DAF55-AB1D-4934-90F5-8BDABD3A29D7}" srcOrd="0" destOrd="0" presId="urn:microsoft.com/office/officeart/2005/8/layout/hierarchy4"/>
    <dgm:cxn modelId="{08B1B75F-80F5-4667-A680-0112CC9B514B}" type="presParOf" srcId="{20B6B885-9398-402D-AFA5-1FCFD5742D0B}" destId="{C5B8F25D-9BB7-4786-A0A9-932D04E66AD0}" srcOrd="1" destOrd="0" presId="urn:microsoft.com/office/officeart/2005/8/layout/hierarchy4"/>
    <dgm:cxn modelId="{BC37CB35-6913-4E01-8C33-F2832F6FA5E9}" type="presParOf" srcId="{20B6B885-9398-402D-AFA5-1FCFD5742D0B}" destId="{632BDC64-E4F8-4343-98FD-375D6880EB5D}" srcOrd="2" destOrd="0" presId="urn:microsoft.com/office/officeart/2005/8/layout/hierarchy4"/>
    <dgm:cxn modelId="{6244645B-7A4F-4D71-B5BD-659CFCD65F11}" type="presParOf" srcId="{632BDC64-E4F8-4343-98FD-375D6880EB5D}" destId="{408D4883-9537-4BC0-BDFC-75BE338D1965}" srcOrd="0" destOrd="0" presId="urn:microsoft.com/office/officeart/2005/8/layout/hierarchy4"/>
    <dgm:cxn modelId="{328B9FC8-6FFB-4192-887E-5B3F6B0F0207}" type="presParOf" srcId="{408D4883-9537-4BC0-BDFC-75BE338D1965}" destId="{44C7A789-91FB-4396-B6E1-3D5CD879FADD}" srcOrd="0" destOrd="0" presId="urn:microsoft.com/office/officeart/2005/8/layout/hierarchy4"/>
    <dgm:cxn modelId="{934B99F4-A41C-439B-A265-D39D4A91E0F4}" type="presParOf" srcId="{408D4883-9537-4BC0-BDFC-75BE338D1965}" destId="{E9E35D8D-85A0-4FC5-9D54-3AC46C01998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A40D7F-4EC3-4D13-B1FE-6A7978391DEC}">
      <dsp:nvSpPr>
        <dsp:cNvPr id="0" name=""/>
        <dsp:cNvSpPr/>
      </dsp:nvSpPr>
      <dsp:spPr>
        <a:xfrm>
          <a:off x="4811" y="1561"/>
          <a:ext cx="8055273" cy="9431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Заработная плата за декабрь 2022 </a:t>
          </a:r>
          <a:r>
            <a:rPr lang="ru-RU" sz="2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(200 руб.)</a:t>
          </a:r>
          <a:endParaRPr lang="ru-RU" sz="24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435" y="29185"/>
        <a:ext cx="8000025" cy="887900"/>
      </dsp:txXfrm>
    </dsp:sp>
    <dsp:sp modelId="{17D2B33B-76CC-4FD2-AB98-3EBE26FA6BBD}">
      <dsp:nvSpPr>
        <dsp:cNvPr id="0" name=""/>
        <dsp:cNvSpPr/>
      </dsp:nvSpPr>
      <dsp:spPr>
        <a:xfrm>
          <a:off x="23355" y="1090318"/>
          <a:ext cx="3903567" cy="14850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З/П за первую половину декабря, выплаченная в декабре </a:t>
          </a:r>
          <a:r>
            <a:rPr lang="ru-RU" sz="20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 руб.)</a:t>
          </a:r>
          <a:endParaRPr lang="ru-RU" sz="20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852" y="1133815"/>
        <a:ext cx="3816573" cy="1398086"/>
      </dsp:txXfrm>
    </dsp:sp>
    <dsp:sp modelId="{873C73A3-F63F-4F29-9915-AD5D74B43ECC}">
      <dsp:nvSpPr>
        <dsp:cNvPr id="0" name=""/>
        <dsp:cNvSpPr/>
      </dsp:nvSpPr>
      <dsp:spPr>
        <a:xfrm>
          <a:off x="67227" y="3168351"/>
          <a:ext cx="3719221" cy="2015465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Расчет 6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НДФЛ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 2022: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Раздел 2 + справка о доходах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(с указанием суммы налога исчисленной и удержанной с з/п за 1 половину</a:t>
          </a:r>
          <a:r>
            <a:rPr lang="ru-RU" sz="18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8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6258" y="3227382"/>
        <a:ext cx="3601159" cy="1897403"/>
      </dsp:txXfrm>
    </dsp:sp>
    <dsp:sp modelId="{701DAF55-AB1D-4934-90F5-8BDABD3A29D7}">
      <dsp:nvSpPr>
        <dsp:cNvPr id="0" name=""/>
        <dsp:cNvSpPr/>
      </dsp:nvSpPr>
      <dsp:spPr>
        <a:xfrm>
          <a:off x="4351477" y="1079637"/>
          <a:ext cx="3713418" cy="147301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З/П за </a:t>
          </a:r>
          <a:r>
            <a:rPr lang="ru-RU" sz="24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вторую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половину декабря, выплаченная в </a:t>
          </a:r>
          <a:r>
            <a:rPr lang="ru-RU" sz="24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январе </a:t>
          </a:r>
          <a:r>
            <a:rPr lang="ru-RU" sz="2000" b="0" i="1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(100 руб.)</a:t>
          </a:r>
          <a:endParaRPr lang="ru-RU" sz="2000" b="0" i="1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94620" y="1122780"/>
        <a:ext cx="3627132" cy="1386730"/>
      </dsp:txXfrm>
    </dsp:sp>
    <dsp:sp modelId="{44C7A789-91FB-4396-B6E1-3D5CD879FADD}">
      <dsp:nvSpPr>
        <dsp:cNvPr id="0" name=""/>
        <dsp:cNvSpPr/>
      </dsp:nvSpPr>
      <dsp:spPr>
        <a:xfrm>
          <a:off x="4279702" y="3168351"/>
          <a:ext cx="3785193" cy="2023194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Расчет 6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НДФЛ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 1 квартал 2023: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Раздел 1 </a:t>
          </a:r>
          <a:r>
            <a:rPr lang="ru-RU" sz="2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(весь </a:t>
          </a:r>
          <a:r>
            <a:rPr lang="ru-RU" sz="24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НДФЛ</a:t>
          </a:r>
          <a:r>
            <a:rPr lang="ru-RU" sz="2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 з/п декабря)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+ Раздел 2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Уведомление об </a:t>
          </a: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исчисленных суммах по сроку 25.01.2023</a:t>
          </a:r>
          <a:endParaRPr lang="ru-RU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38959" y="3227608"/>
        <a:ext cx="3666679" cy="1904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E8F7B-7B0A-4EEC-A07B-85968E4DC738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06C9F-FEAC-470F-A222-5EB9B1C66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89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06C9F-FEAC-470F-A222-5EB9B1C6693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086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130434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9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8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7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7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6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5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4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6356358"/>
            <a:ext cx="2133600" cy="365125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16294">
              <a:defRPr/>
            </a:pPr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6356358"/>
            <a:ext cx="2895600" cy="365125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16294">
              <a:defRPr/>
            </a:pPr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3B24-17C6-4A27-98CA-E0E92DC05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725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6356358"/>
            <a:ext cx="2133600" cy="365125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16294">
              <a:defRPr/>
            </a:pPr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6356358"/>
            <a:ext cx="2895600" cy="365125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16294">
              <a:defRPr/>
            </a:pPr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856-7421-485F-B27B-F1912165AC0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37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6356358"/>
            <a:ext cx="2133600" cy="365125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16294">
              <a:defRPr/>
            </a:pPr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6356358"/>
            <a:ext cx="2895600" cy="365125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16294">
              <a:defRPr/>
            </a:pPr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668C-78C1-4B50-A238-56637A7CF5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993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459924" y="3956897"/>
            <a:ext cx="8211636" cy="12192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 ЧЕМ ВЫ РАССКАЖЕТЕ СЕГОДНЯ? </a:t>
            </a:r>
            <a:endParaRPr lang="ru-RU" dirty="0"/>
          </a:p>
        </p:txBody>
      </p:sp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1559"/>
            <a:ext cx="9144000" cy="6857193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22" y="838200"/>
            <a:ext cx="67627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2283075" y="2468893"/>
            <a:ext cx="4176464" cy="1152128"/>
          </a:xfrm>
          <a:prstGeom prst="rect">
            <a:avLst/>
          </a:prstGeom>
        </p:spPr>
        <p:txBody>
          <a:bodyPr vert="horz" wrap="square" lIns="118537" tIns="59268" rIns="118537" bIns="59268" rtlCol="0" anchor="ctr">
            <a:noAutofit/>
          </a:bodyPr>
          <a:lstStyle/>
          <a:p>
            <a:pPr algn="ctr" defTabSz="1185335">
              <a:spcBef>
                <a:spcPct val="0"/>
              </a:spcBef>
            </a:pPr>
            <a:r>
              <a:rPr lang="ru-RU" sz="2000" b="1" dirty="0">
                <a:solidFill>
                  <a:prstClr val="white"/>
                </a:solidFill>
              </a:rPr>
              <a:t>ФЕДЕРАЛЬНАЯ НАЛОГОВАЯ </a:t>
            </a:r>
            <a:br>
              <a:rPr lang="ru-RU" sz="2000" b="1" dirty="0">
                <a:solidFill>
                  <a:prstClr val="white"/>
                </a:solidFill>
              </a:rPr>
            </a:br>
            <a:r>
              <a:rPr lang="ru-RU" sz="2000" b="1" dirty="0">
                <a:solidFill>
                  <a:prstClr val="white"/>
                </a:solidFill>
              </a:rPr>
              <a:t>СЛУЖБА</a:t>
            </a:r>
          </a:p>
        </p:txBody>
      </p:sp>
    </p:spTree>
    <p:extLst>
      <p:ext uri="{BB962C8B-B14F-4D97-AF65-F5344CB8AC3E}">
        <p14:creationId xmlns:p14="http://schemas.microsoft.com/office/powerpoint/2010/main" val="84154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12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8619009" y="4947376"/>
            <a:ext cx="433387" cy="126153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899" tIns="51950" rIns="103899" bIns="51950" anchor="ctr"/>
          <a:lstStyle/>
          <a:p>
            <a:pPr algn="ctr" defTabSz="1038951">
              <a:defRPr/>
            </a:pP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8619009" y="6227957"/>
            <a:ext cx="433387" cy="4318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899" tIns="51950" rIns="103899" bIns="51950" anchor="ctr"/>
          <a:lstStyle/>
          <a:p>
            <a:pPr algn="ctr" defTabSz="1038951">
              <a:defRPr/>
            </a:pP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089" y="110845"/>
            <a:ext cx="7203506" cy="912616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088" y="1363936"/>
            <a:ext cx="8482012" cy="4818761"/>
          </a:xfrm>
        </p:spPr>
        <p:txBody>
          <a:bodyPr lIns="0" tIns="0" rIns="0" bIns="0"/>
          <a:lstStyle>
            <a:lvl1pPr marL="150055" indent="-150055">
              <a:buClr>
                <a:srgbClr val="C00000"/>
              </a:buClr>
              <a:buFont typeface="Arial" pitchFamily="34" charset="0"/>
              <a:buChar char="•"/>
              <a:defRPr sz="2400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306866" indent="-156814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456922" indent="-150055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613736" indent="-156814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763789" indent="-150055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8601406" y="6242291"/>
            <a:ext cx="472736" cy="365125"/>
          </a:xfrm>
        </p:spPr>
        <p:txBody>
          <a:bodyPr lIns="0" rIns="0"/>
          <a:lstStyle>
            <a:lvl1pPr algn="ctr">
              <a:defRPr sz="2700" b="1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3" y="2"/>
            <a:ext cx="288925" cy="10795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899" tIns="51950" rIns="103899" bIns="51950" anchor="ctr"/>
          <a:lstStyle/>
          <a:p>
            <a:pPr algn="ctr" defTabSz="1038951">
              <a:defRPr/>
            </a:pPr>
            <a:endParaRPr lang="ru-RU" sz="20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9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4406907"/>
            <a:ext cx="7772400" cy="1362075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93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86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6798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573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466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359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2531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1463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6356358"/>
            <a:ext cx="2133600" cy="365125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16294">
              <a:defRPr/>
            </a:pPr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4" y="6356358"/>
            <a:ext cx="2895600" cy="365125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16294">
              <a:defRPr/>
            </a:pPr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8021-ED8C-4BDF-B535-680A6D876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55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600204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6356358"/>
            <a:ext cx="2133600" cy="365125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16294">
              <a:defRPr/>
            </a:pPr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6356358"/>
            <a:ext cx="2895600" cy="365125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16294">
              <a:defRPr/>
            </a:pPr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65D7-EF62-48DF-8BE3-AABB744AD3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998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330" indent="0">
              <a:buNone/>
              <a:defRPr sz="1700" b="1"/>
            </a:lvl2pPr>
            <a:lvl3pPr marL="778659" indent="0">
              <a:buNone/>
              <a:defRPr sz="1500" b="1"/>
            </a:lvl3pPr>
            <a:lvl4pPr marL="1167989" indent="0">
              <a:buNone/>
              <a:defRPr sz="1400" b="1"/>
            </a:lvl4pPr>
            <a:lvl5pPr marL="1557320" indent="0">
              <a:buNone/>
              <a:defRPr sz="1400" b="1"/>
            </a:lvl5pPr>
            <a:lvl6pPr marL="1946648" indent="0">
              <a:buNone/>
              <a:defRPr sz="1400" b="1"/>
            </a:lvl6pPr>
            <a:lvl7pPr marL="2335978" indent="0">
              <a:buNone/>
              <a:defRPr sz="1400" b="1"/>
            </a:lvl7pPr>
            <a:lvl8pPr marL="2725310" indent="0">
              <a:buNone/>
              <a:defRPr sz="1400" b="1"/>
            </a:lvl8pPr>
            <a:lvl9pPr marL="311463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5"/>
            <a:ext cx="4041775" cy="63976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330" indent="0">
              <a:buNone/>
              <a:defRPr sz="1700" b="1"/>
            </a:lvl2pPr>
            <a:lvl3pPr marL="778659" indent="0">
              <a:buNone/>
              <a:defRPr sz="1500" b="1"/>
            </a:lvl3pPr>
            <a:lvl4pPr marL="1167989" indent="0">
              <a:buNone/>
              <a:defRPr sz="1400" b="1"/>
            </a:lvl4pPr>
            <a:lvl5pPr marL="1557320" indent="0">
              <a:buNone/>
              <a:defRPr sz="1400" b="1"/>
            </a:lvl5pPr>
            <a:lvl6pPr marL="1946648" indent="0">
              <a:buNone/>
              <a:defRPr sz="1400" b="1"/>
            </a:lvl6pPr>
            <a:lvl7pPr marL="2335978" indent="0">
              <a:buNone/>
              <a:defRPr sz="1400" b="1"/>
            </a:lvl7pPr>
            <a:lvl8pPr marL="2725310" indent="0">
              <a:buNone/>
              <a:defRPr sz="1400" b="1"/>
            </a:lvl8pPr>
            <a:lvl9pPr marL="3114637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1" y="6356358"/>
            <a:ext cx="2133600" cy="365125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16294">
              <a:defRPr/>
            </a:pPr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4" y="6356358"/>
            <a:ext cx="2895600" cy="365125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16294">
              <a:defRPr/>
            </a:pPr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F9DB-885A-4D81-8D62-6BEB8B6A1F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003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1" y="6356358"/>
            <a:ext cx="2133600" cy="365125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16294">
              <a:defRPr/>
            </a:pPr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4" y="6356358"/>
            <a:ext cx="2895600" cy="365125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16294">
              <a:defRPr/>
            </a:pPr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9FE5-6402-411A-AFD6-F5FDF53EA1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38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1" y="6356358"/>
            <a:ext cx="2133600" cy="365125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16294">
              <a:defRPr/>
            </a:pPr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4" y="6356358"/>
            <a:ext cx="2895600" cy="365125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16294">
              <a:defRPr/>
            </a:pPr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D679-B1CE-4B80-B6F9-CAA5757C64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97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9" y="273051"/>
            <a:ext cx="3008313" cy="1162051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9" y="1435103"/>
            <a:ext cx="3008313" cy="4691064"/>
          </a:xfrm>
        </p:spPr>
        <p:txBody>
          <a:bodyPr/>
          <a:lstStyle>
            <a:lvl1pPr marL="0" indent="0">
              <a:buNone/>
              <a:defRPr sz="1200"/>
            </a:lvl1pPr>
            <a:lvl2pPr marL="389330" indent="0">
              <a:buNone/>
              <a:defRPr sz="1000"/>
            </a:lvl2pPr>
            <a:lvl3pPr marL="778659" indent="0">
              <a:buNone/>
              <a:defRPr sz="900"/>
            </a:lvl3pPr>
            <a:lvl4pPr marL="1167989" indent="0">
              <a:buNone/>
              <a:defRPr sz="800"/>
            </a:lvl4pPr>
            <a:lvl5pPr marL="1557320" indent="0">
              <a:buNone/>
              <a:defRPr sz="800"/>
            </a:lvl5pPr>
            <a:lvl6pPr marL="1946648" indent="0">
              <a:buNone/>
              <a:defRPr sz="800"/>
            </a:lvl6pPr>
            <a:lvl7pPr marL="2335978" indent="0">
              <a:buNone/>
              <a:defRPr sz="800"/>
            </a:lvl7pPr>
            <a:lvl8pPr marL="2725310" indent="0">
              <a:buNone/>
              <a:defRPr sz="800"/>
            </a:lvl8pPr>
            <a:lvl9pPr marL="311463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6356358"/>
            <a:ext cx="2133600" cy="365125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16294">
              <a:defRPr/>
            </a:pPr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6356358"/>
            <a:ext cx="2895600" cy="365125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16294">
              <a:defRPr/>
            </a:pPr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8974-F02E-439E-80F3-43EB670DBF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190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700"/>
            </a:lvl1pPr>
            <a:lvl2pPr marL="389330" indent="0">
              <a:buNone/>
              <a:defRPr sz="2400"/>
            </a:lvl2pPr>
            <a:lvl3pPr marL="778659" indent="0">
              <a:buNone/>
              <a:defRPr sz="2000"/>
            </a:lvl3pPr>
            <a:lvl4pPr marL="1167989" indent="0">
              <a:buNone/>
              <a:defRPr sz="1700"/>
            </a:lvl4pPr>
            <a:lvl5pPr marL="1557320" indent="0">
              <a:buNone/>
              <a:defRPr sz="1700"/>
            </a:lvl5pPr>
            <a:lvl6pPr marL="1946648" indent="0">
              <a:buNone/>
              <a:defRPr sz="1700"/>
            </a:lvl6pPr>
            <a:lvl7pPr marL="2335978" indent="0">
              <a:buNone/>
              <a:defRPr sz="1700"/>
            </a:lvl7pPr>
            <a:lvl8pPr marL="2725310" indent="0">
              <a:buNone/>
              <a:defRPr sz="1700"/>
            </a:lvl8pPr>
            <a:lvl9pPr marL="3114637" indent="0">
              <a:buNone/>
              <a:defRPr sz="17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200"/>
            </a:lvl1pPr>
            <a:lvl2pPr marL="389330" indent="0">
              <a:buNone/>
              <a:defRPr sz="1000"/>
            </a:lvl2pPr>
            <a:lvl3pPr marL="778659" indent="0">
              <a:buNone/>
              <a:defRPr sz="900"/>
            </a:lvl3pPr>
            <a:lvl4pPr marL="1167989" indent="0">
              <a:buNone/>
              <a:defRPr sz="800"/>
            </a:lvl4pPr>
            <a:lvl5pPr marL="1557320" indent="0">
              <a:buNone/>
              <a:defRPr sz="800"/>
            </a:lvl5pPr>
            <a:lvl6pPr marL="1946648" indent="0">
              <a:buNone/>
              <a:defRPr sz="800"/>
            </a:lvl6pPr>
            <a:lvl7pPr marL="2335978" indent="0">
              <a:buNone/>
              <a:defRPr sz="800"/>
            </a:lvl7pPr>
            <a:lvl8pPr marL="2725310" indent="0">
              <a:buNone/>
              <a:defRPr sz="800"/>
            </a:lvl8pPr>
            <a:lvl9pPr marL="3114637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1" y="6356358"/>
            <a:ext cx="2133600" cy="365125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16294">
              <a:defRPr/>
            </a:pPr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4" y="6356358"/>
            <a:ext cx="2895600" cy="365125"/>
          </a:xfrm>
          <a:prstGeom prst="rect">
            <a:avLst/>
          </a:prstGeom>
        </p:spPr>
        <p:txBody>
          <a:bodyPr lIns="74687" tIns="37343" rIns="74687" bIns="37343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816294">
              <a:defRPr/>
            </a:pPr>
            <a:endParaRPr lang="ru-RU" sz="1600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0A1B-D7B0-4C6E-90BC-42E0241C57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16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 bwMode="auto">
          <a:xfrm>
            <a:off x="573090" y="111132"/>
            <a:ext cx="8113712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7343" rIns="0" bIns="373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4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36366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687" tIns="37343" rIns="74687" bIns="373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74687" tIns="37343" rIns="74687" bIns="3734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816294">
              <a:defRPr/>
            </a:pPr>
            <a:fld id="{500C75FB-29DB-479D-90FD-07DD74D67401}" type="slidenum">
              <a:rPr lang="ru-RU">
                <a:solidFill>
                  <a:prstClr val="black">
                    <a:tint val="75000"/>
                  </a:prstClr>
                </a:solidFill>
              </a:rPr>
              <a:pPr defTabSz="816294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2469" name="Рисунок 6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91484" y="111129"/>
            <a:ext cx="1052513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3097" y="1108082"/>
            <a:ext cx="7418387" cy="55564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868" tIns="38934" rIns="77868" bIns="38934" anchor="ctr"/>
          <a:lstStyle/>
          <a:p>
            <a:pPr algn="ctr" defTabSz="816294">
              <a:defRPr/>
            </a:pPr>
            <a:endParaRPr lang="ru-RU" sz="1500">
              <a:solidFill>
                <a:prstClr val="white"/>
              </a:solidFill>
            </a:endParaRPr>
          </a:p>
        </p:txBody>
      </p:sp>
      <p:pic>
        <p:nvPicPr>
          <p:cNvPr id="62471" name="Объект 3"/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689733"/>
            <a:ext cx="91440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6183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5pPr>
      <a:lvl6pPr marL="389330" algn="l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6pPr>
      <a:lvl7pPr marL="778659" algn="l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7pPr>
      <a:lvl8pPr marL="1167989" algn="l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8pPr>
      <a:lvl9pPr marL="1557320" algn="l" rtl="0" fontAlgn="base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91997" indent="-29199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2661" indent="-24333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3324" indent="-1946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2655" indent="-1946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1984" indent="-1946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1315" indent="-194666" algn="l" defTabSz="778659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0643" indent="-194666" algn="l" defTabSz="778659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19973" indent="-194666" algn="l" defTabSz="778659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09304" indent="-194666" algn="l" defTabSz="778659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330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8659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7989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7320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6648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5978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5310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4637" algn="l" defTabSz="77865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51A55428-D23F-4777-96FE-D91E0B26310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81830" y="188640"/>
            <a:ext cx="8640960" cy="645459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defPPr>
              <a:defRPr lang="ru-RU"/>
            </a:defPPr>
            <a:lvl1pPr defTabSz="1219170">
              <a:spcBef>
                <a:spcPct val="20000"/>
              </a:spcBef>
              <a:buClr>
                <a:srgbClr val="CAD82A"/>
              </a:buClr>
              <a:buFont typeface="Arial" panose="020B0604020202020204" pitchFamily="34" charset="0"/>
              <a:buNone/>
              <a:tabLst>
                <a:tab pos="357421" algn="l"/>
              </a:tabLst>
              <a:defRPr sz="2400" b="1" kern="800" spc="-13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pPr algn="ctr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об исчисленных суммах 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НДФЛ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агенты)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142451"/>
              </p:ext>
            </p:extLst>
          </p:nvPr>
        </p:nvGraphicFramePr>
        <p:xfrm>
          <a:off x="467544" y="1540140"/>
          <a:ext cx="8568952" cy="1630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33311"/>
                <a:gridCol w="944037"/>
                <a:gridCol w="1234510"/>
                <a:gridCol w="944037"/>
                <a:gridCol w="1016655"/>
                <a:gridCol w="726182"/>
                <a:gridCol w="1094156"/>
                <a:gridCol w="576064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b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01 по 22 января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b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23 января - 22 февраля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 </a:t>
                      </a:r>
                      <a:b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февраля - 22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марта-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апр</a:t>
                      </a:r>
                      <a:r>
                        <a:rPr lang="ru-RU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з/п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(исчисление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778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з/п 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(исчисление 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7786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з/п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(исчисление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з/п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(исчисление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2123728" y="4725144"/>
            <a:ext cx="1944216" cy="648072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 eaLnBrk="1" hangingPunct="1">
              <a:spcBef>
                <a:spcPts val="0"/>
              </a:spcBef>
            </a:pPr>
            <a:endParaRPr lang="ru-RU" b="1" dirty="0" smtClean="0">
              <a:solidFill>
                <a:srgbClr val="009900"/>
              </a:solidFill>
              <a:latin typeface="Arial Narrow" pitchFamily="34" charset="0"/>
            </a:endParaRPr>
          </a:p>
        </p:txBody>
      </p:sp>
      <p:sp>
        <p:nvSpPr>
          <p:cNvPr id="70" name="Правая фигурная скобка 69"/>
          <p:cNvSpPr/>
          <p:nvPr/>
        </p:nvSpPr>
        <p:spPr>
          <a:xfrm rot="5400000">
            <a:off x="1256957" y="2472995"/>
            <a:ext cx="393963" cy="1944217"/>
          </a:xfrm>
          <a:prstGeom prst="rightBrace">
            <a:avLst>
              <a:gd name="adj1" fmla="val 8333"/>
              <a:gd name="adj2" fmla="val 5877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  <a:prstDash val="lgDashDotDot"/>
              </a:ln>
            </a:endParaRPr>
          </a:p>
        </p:txBody>
      </p:sp>
      <p:sp>
        <p:nvSpPr>
          <p:cNvPr id="71" name="Правая фигурная скобка 70"/>
          <p:cNvSpPr/>
          <p:nvPr/>
        </p:nvSpPr>
        <p:spPr>
          <a:xfrm rot="5400000">
            <a:off x="3340678" y="2335743"/>
            <a:ext cx="398076" cy="2160240"/>
          </a:xfrm>
          <a:prstGeom prst="rightBrace">
            <a:avLst>
              <a:gd name="adj1" fmla="val 8333"/>
              <a:gd name="adj2" fmla="val 46337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837014" y="4388954"/>
            <a:ext cx="1891069" cy="799639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 eaLnBrk="1" hangingPunct="1">
              <a:spcBef>
                <a:spcPts val="0"/>
              </a:spcBef>
            </a:pPr>
            <a:endParaRPr lang="ru-RU" b="1" dirty="0" smtClean="0">
              <a:solidFill>
                <a:srgbClr val="009900"/>
              </a:solidFill>
              <a:latin typeface="Arial Narrow" pitchFamily="34" charset="0"/>
            </a:endParaRPr>
          </a:p>
        </p:txBody>
      </p:sp>
      <p:grpSp>
        <p:nvGrpSpPr>
          <p:cNvPr id="77" name="Группа 76"/>
          <p:cNvGrpSpPr/>
          <p:nvPr/>
        </p:nvGrpSpPr>
        <p:grpSpPr>
          <a:xfrm>
            <a:off x="420607" y="3626360"/>
            <a:ext cx="1991153" cy="1681312"/>
            <a:chOff x="839318" y="2932792"/>
            <a:chExt cx="2160240" cy="1681312"/>
          </a:xfrm>
        </p:grpSpPr>
        <p:sp>
          <p:nvSpPr>
            <p:cNvPr id="61" name="Прямоугольник 60"/>
            <p:cNvSpPr/>
            <p:nvPr/>
          </p:nvSpPr>
          <p:spPr>
            <a:xfrm>
              <a:off x="839318" y="2932792"/>
              <a:ext cx="2160240" cy="110799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r>
                <a: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тражается в 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Уведомлении </a:t>
              </a:r>
            </a:p>
            <a:p>
              <a:pPr algn="ctr" eaLnBrk="1" hangingPunct="1">
                <a:spcBef>
                  <a:spcPts val="0"/>
                </a:spcBef>
              </a:pP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срок представления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25.01.2023</a:t>
              </a: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839318" y="4029329"/>
              <a:ext cx="2160240" cy="58477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Срок уплаты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30.01.2023</a:t>
              </a:r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2459596" y="3632210"/>
            <a:ext cx="2160240" cy="1677771"/>
            <a:chOff x="839318" y="2905945"/>
            <a:chExt cx="2160240" cy="1677771"/>
          </a:xfrm>
        </p:grpSpPr>
        <p:sp>
          <p:nvSpPr>
            <p:cNvPr id="79" name="Прямоугольник 78"/>
            <p:cNvSpPr/>
            <p:nvPr/>
          </p:nvSpPr>
          <p:spPr>
            <a:xfrm>
              <a:off x="839318" y="2905945"/>
              <a:ext cx="2160240" cy="113877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r>
                <a: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тражается в 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Уведомлении </a:t>
              </a:r>
              <a:endPara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>
                <a:spcBef>
                  <a:spcPts val="0"/>
                </a:spcBef>
              </a:pP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срок представления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27.02.2023</a:t>
              </a: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839318" y="3998941"/>
              <a:ext cx="2160240" cy="58477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Срок уплаты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28.02.2023</a:t>
              </a:r>
            </a:p>
          </p:txBody>
        </p:sp>
      </p:grpSp>
      <p:sp>
        <p:nvSpPr>
          <p:cNvPr id="16" name="Правая фигурная скобка 15"/>
          <p:cNvSpPr/>
          <p:nvPr/>
        </p:nvSpPr>
        <p:spPr>
          <a:xfrm rot="5400000">
            <a:off x="5444837" y="2423121"/>
            <a:ext cx="398074" cy="2048077"/>
          </a:xfrm>
          <a:prstGeom prst="rightBrace">
            <a:avLst>
              <a:gd name="adj1" fmla="val 8333"/>
              <a:gd name="adj2" fmla="val 46337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16"/>
          <p:cNvGrpSpPr/>
          <p:nvPr/>
        </p:nvGrpSpPr>
        <p:grpSpPr>
          <a:xfrm>
            <a:off x="4688300" y="3629901"/>
            <a:ext cx="1988700" cy="1677771"/>
            <a:chOff x="839318" y="2905945"/>
            <a:chExt cx="2160240" cy="1677771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839318" y="2905945"/>
              <a:ext cx="2160240" cy="113877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r>
                <a: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тражается в 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Уведомлении </a:t>
              </a:r>
              <a:endPara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>
                <a:spcBef>
                  <a:spcPts val="0"/>
                </a:spcBef>
              </a:pP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срок представления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27.03.2023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839318" y="3998941"/>
              <a:ext cx="2160240" cy="58477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Срок уплаты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28.03.2023</a:t>
              </a:r>
            </a:p>
          </p:txBody>
        </p:sp>
      </p:grpSp>
      <p:sp>
        <p:nvSpPr>
          <p:cNvPr id="21" name="Правая фигурная скобка 20"/>
          <p:cNvSpPr/>
          <p:nvPr/>
        </p:nvSpPr>
        <p:spPr>
          <a:xfrm rot="5400000">
            <a:off x="7380249" y="2572009"/>
            <a:ext cx="404070" cy="1756296"/>
          </a:xfrm>
          <a:prstGeom prst="rightBrace">
            <a:avLst>
              <a:gd name="adj1" fmla="val 8333"/>
              <a:gd name="adj2" fmla="val 43000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2" name="Группа 21"/>
          <p:cNvGrpSpPr/>
          <p:nvPr/>
        </p:nvGrpSpPr>
        <p:grpSpPr>
          <a:xfrm>
            <a:off x="6876256" y="3625982"/>
            <a:ext cx="1988700" cy="1677771"/>
            <a:chOff x="839318" y="2905945"/>
            <a:chExt cx="2160240" cy="1677771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839318" y="2905945"/>
              <a:ext cx="2160240" cy="113877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r>
                <a: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тражается в </a:t>
              </a:r>
              <a:r>
                <a:rPr lang="ru-RU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Уведомлении </a:t>
              </a:r>
              <a:endPara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>
                <a:spcBef>
                  <a:spcPts val="0"/>
                </a:spcBef>
              </a:pP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срок представления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600" b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ru-RU" sz="1600" b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.0</a:t>
              </a:r>
              <a:r>
                <a:rPr lang="en-US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.2023</a:t>
              </a: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839318" y="3998941"/>
              <a:ext cx="2160240" cy="5847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r>
                <a:rPr lang="ru-RU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Срок уплаты 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28.0</a:t>
              </a:r>
              <a:r>
                <a:rPr lang="en-US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ru-RU" sz="16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.2023</a:t>
              </a:r>
            </a:p>
          </p:txBody>
        </p:sp>
      </p:grpSp>
      <p:sp>
        <p:nvSpPr>
          <p:cNvPr id="2" name="Правая фигурная скобка 1"/>
          <p:cNvSpPr/>
          <p:nvPr/>
        </p:nvSpPr>
        <p:spPr>
          <a:xfrm rot="5400000">
            <a:off x="3327602" y="2457132"/>
            <a:ext cx="424227" cy="6256395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4540" y="6015500"/>
            <a:ext cx="3508526" cy="44267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6-НДФЛ за 1 квартал 2023</a:t>
            </a:r>
          </a:p>
        </p:txBody>
      </p:sp>
    </p:spTree>
    <p:extLst>
      <p:ext uri="{BB962C8B-B14F-4D97-AF65-F5344CB8AC3E}">
        <p14:creationId xmlns:p14="http://schemas.microsoft.com/office/powerpoint/2010/main" val="90561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55576" y="116632"/>
            <a:ext cx="7560840" cy="95410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НДФЛ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заработной платы декабря 2022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400532420"/>
              </p:ext>
            </p:extLst>
          </p:nvPr>
        </p:nvGraphicFramePr>
        <p:xfrm>
          <a:off x="611560" y="1124744"/>
          <a:ext cx="806489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115616" y="3789040"/>
            <a:ext cx="2160240" cy="360040"/>
          </a:xfrm>
          <a:prstGeom prst="rect">
            <a:avLst/>
          </a:prstGeom>
        </p:spPr>
        <p:txBody>
          <a:bodyPr wrap="square" rtlCol="0" anchor="ctr">
            <a:spAutoFit/>
          </a:bodyPr>
          <a:lstStyle/>
          <a:p>
            <a:pPr algn="ctr" eaLnBrk="1" hangingPunct="1">
              <a:spcBef>
                <a:spcPts val="0"/>
              </a:spcBef>
            </a:pPr>
            <a:endParaRPr lang="ru-RU" b="1" dirty="0" smtClean="0">
              <a:solidFill>
                <a:srgbClr val="009900"/>
              </a:solidFill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58288" y="3748970"/>
            <a:ext cx="2160240" cy="40011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НДФЛ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36096" y="3719271"/>
            <a:ext cx="2160240" cy="40011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eaLnBrk="1" hangingPunct="1">
              <a:spcBef>
                <a:spcPts val="0"/>
              </a:spcBef>
            </a:pP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НДФЛ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(26 руб.)</a:t>
            </a:r>
          </a:p>
        </p:txBody>
      </p:sp>
      <p:sp>
        <p:nvSpPr>
          <p:cNvPr id="11" name="Умножение 10"/>
          <p:cNvSpPr/>
          <p:nvPr/>
        </p:nvSpPr>
        <p:spPr>
          <a:xfrm>
            <a:off x="2057480" y="3755630"/>
            <a:ext cx="961856" cy="380075"/>
          </a:xfrm>
          <a:prstGeom prst="mathMultiply">
            <a:avLst>
              <a:gd name="adj1" fmla="val 13293"/>
            </a:avLst>
          </a:prstGeom>
          <a:solidFill>
            <a:schemeClr val="accent2">
              <a:alpha val="5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eaLnBrk="1" hangingPunct="1">
              <a:spcBef>
                <a:spcPts val="0"/>
              </a:spcBef>
            </a:pPr>
            <a:endParaRPr lang="ru-RU" b="1" dirty="0" smtClean="0">
              <a:solidFill>
                <a:srgbClr val="009900"/>
              </a:solidFill>
              <a:latin typeface="Arial Narrow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4139952" y="4008510"/>
            <a:ext cx="1296144" cy="2845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115616" y="3755630"/>
            <a:ext cx="0" cy="5057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20902302">
            <a:off x="4268543" y="3748970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руб.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7380312" y="4119381"/>
            <a:ext cx="504056" cy="1737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43784" y="3874807"/>
            <a:ext cx="10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руб.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31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195</Words>
  <Application>Microsoft Office PowerPoint</Application>
  <PresentationFormat>Экран (4:3)</PresentationFormat>
  <Paragraphs>44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Специальное оформление</vt:lpstr>
      <vt:lpstr>Уведомление об исчисленных суммах НДФЛ  (налоговые агенты)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Налоговый календарь НДФЛ и СВ</dc:title>
  <dc:creator>Бабина Дарья Леонидовна</dc:creator>
  <cp:lastModifiedBy>Белышева Елена Сергеевна</cp:lastModifiedBy>
  <cp:revision>33</cp:revision>
  <cp:lastPrinted>2023-01-26T09:35:25Z</cp:lastPrinted>
  <dcterms:created xsi:type="dcterms:W3CDTF">2023-01-25T04:57:28Z</dcterms:created>
  <dcterms:modified xsi:type="dcterms:W3CDTF">2023-02-15T07:27:53Z</dcterms:modified>
</cp:coreProperties>
</file>