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</p:sldMasterIdLst>
  <p:notesMasterIdLst>
    <p:notesMasterId r:id="rId6"/>
  </p:notesMasterIdLst>
  <p:handoutMasterIdLst>
    <p:handoutMasterId r:id="rId7"/>
  </p:handoutMasterIdLst>
  <p:sldIdLst>
    <p:sldId id="473" r:id="rId5"/>
  </p:sldIdLst>
  <p:sldSz cx="9144000" cy="5143500" type="screen16x9"/>
  <p:notesSz cx="6797675" cy="9872663"/>
  <p:defaultTextStyle>
    <a:defPPr>
      <a:defRPr lang="ru-RU"/>
    </a:defPPr>
    <a:lvl1pPr marL="0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0AE"/>
    <a:srgbClr val="006600"/>
    <a:srgbClr val="BED1FA"/>
    <a:srgbClr val="7EC234"/>
    <a:srgbClr val="FF4B4B"/>
    <a:srgbClr val="EF435A"/>
    <a:srgbClr val="636266"/>
    <a:srgbClr val="636200"/>
    <a:srgbClr val="3399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306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00" y="4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/>
          <a:lstStyle>
            <a:lvl1pPr algn="r">
              <a:defRPr sz="1200"/>
            </a:lvl1pPr>
          </a:lstStyle>
          <a:p>
            <a:fld id="{DE0F39DA-819F-42B7-811B-A626DAAF42C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7129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00" y="9377129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 anchor="b"/>
          <a:lstStyle>
            <a:lvl1pPr algn="r">
              <a:defRPr sz="1200"/>
            </a:lvl1pPr>
          </a:lstStyle>
          <a:p>
            <a:fld id="{E91FB6CF-B4BD-4271-887A-CF6F26632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4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6189" cy="495216"/>
          </a:xfrm>
          <a:prstGeom prst="rect">
            <a:avLst/>
          </a:prstGeom>
        </p:spPr>
        <p:txBody>
          <a:bodyPr vert="horz" lIns="91588" tIns="45797" rIns="91588" bIns="457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5" y="8"/>
            <a:ext cx="2946189" cy="495216"/>
          </a:xfrm>
          <a:prstGeom prst="rect">
            <a:avLst/>
          </a:prstGeom>
        </p:spPr>
        <p:txBody>
          <a:bodyPr vert="horz" lIns="91588" tIns="45797" rIns="91588" bIns="45797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8" tIns="45797" rIns="91588" bIns="457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5"/>
            <a:ext cx="5438140" cy="3887361"/>
          </a:xfrm>
          <a:prstGeom prst="rect">
            <a:avLst/>
          </a:prstGeom>
        </p:spPr>
        <p:txBody>
          <a:bodyPr vert="horz" lIns="91588" tIns="45797" rIns="91588" bIns="457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377461"/>
            <a:ext cx="2946189" cy="495215"/>
          </a:xfrm>
          <a:prstGeom prst="rect">
            <a:avLst/>
          </a:prstGeom>
        </p:spPr>
        <p:txBody>
          <a:bodyPr vert="horz" lIns="91588" tIns="45797" rIns="91588" bIns="457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5" y="9377461"/>
            <a:ext cx="2946189" cy="495215"/>
          </a:xfrm>
          <a:prstGeom prst="rect">
            <a:avLst/>
          </a:prstGeom>
        </p:spPr>
        <p:txBody>
          <a:bodyPr vert="horz" lIns="91588" tIns="45797" rIns="91588" bIns="45797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6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5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18537" tIns="59268" rIns="118537" bIns="59268" rtlCol="0" anchor="ctr">
            <a:noAutofit/>
          </a:bodyPr>
          <a:lstStyle/>
          <a:p>
            <a:pPr algn="ctr" defTabSz="1185335">
              <a:spcBef>
                <a:spcPct val="0"/>
              </a:spcBef>
            </a:pPr>
            <a:r>
              <a:rPr lang="ru-RU" sz="20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00" b="1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872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21887" indent="-121887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1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47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24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08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48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3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49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1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4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0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299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8" y="3710532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8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50055" indent="-150055">
              <a:buClr>
                <a:srgbClr val="C00000"/>
              </a:buClr>
              <a:buFont typeface="Arial" pitchFamily="34" charset="0"/>
              <a:buChar char="•"/>
              <a:defRPr sz="24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686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6922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1373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63789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8"/>
            <a:ext cx="472736" cy="273844"/>
          </a:xfrm>
        </p:spPr>
        <p:txBody>
          <a:bodyPr lIns="0" rIns="0"/>
          <a:lstStyle>
            <a:lvl1pPr algn="ctr">
              <a:defRPr sz="27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44" indent="0">
              <a:buNone/>
              <a:defRPr sz="1900"/>
            </a:lvl2pPr>
            <a:lvl3pPr marL="632487" indent="0">
              <a:buNone/>
              <a:defRPr sz="1700"/>
            </a:lvl3pPr>
            <a:lvl4pPr marL="948730" indent="0">
              <a:buNone/>
              <a:defRPr sz="1400"/>
            </a:lvl4pPr>
            <a:lvl5pPr marL="1264973" indent="0">
              <a:buNone/>
              <a:defRPr sz="1400"/>
            </a:lvl5pPr>
            <a:lvl6pPr marL="1581217" indent="0">
              <a:buNone/>
              <a:defRPr sz="1400"/>
            </a:lvl6pPr>
            <a:lvl7pPr marL="1897458" indent="0">
              <a:buNone/>
              <a:defRPr sz="1400"/>
            </a:lvl7pPr>
            <a:lvl8pPr marL="2213703" indent="0">
              <a:buNone/>
              <a:defRPr sz="1400"/>
            </a:lvl8pPr>
            <a:lvl9pPr marL="2529945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0"/>
            <a:ext cx="8482012" cy="3614071"/>
          </a:xfrm>
        </p:spPr>
        <p:txBody>
          <a:bodyPr lIns="0" tIns="0" rIns="0" bIns="0"/>
          <a:lstStyle>
            <a:lvl1pPr marL="121889" indent="-121889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56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3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23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5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86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7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7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6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59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53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46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6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52" indent="0">
              <a:buNone/>
              <a:defRPr sz="1900"/>
            </a:lvl2pPr>
            <a:lvl3pPr marL="632501" indent="0">
              <a:buNone/>
              <a:defRPr sz="1700"/>
            </a:lvl3pPr>
            <a:lvl4pPr marL="948753" indent="0">
              <a:buNone/>
              <a:defRPr sz="1400"/>
            </a:lvl4pPr>
            <a:lvl5pPr marL="1265005" indent="0">
              <a:buNone/>
              <a:defRPr sz="1400"/>
            </a:lvl5pPr>
            <a:lvl6pPr marL="1581255" indent="0">
              <a:buNone/>
              <a:defRPr sz="1400"/>
            </a:lvl6pPr>
            <a:lvl7pPr marL="1897506" indent="0">
              <a:buNone/>
              <a:defRPr sz="1400"/>
            </a:lvl7pPr>
            <a:lvl8pPr marL="2213759" indent="0">
              <a:buNone/>
              <a:defRPr sz="1400"/>
            </a:lvl8pPr>
            <a:lvl9pPr marL="2530008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7" y="3710530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7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49"/>
            <a:ext cx="8482012" cy="3614071"/>
          </a:xfrm>
        </p:spPr>
        <p:txBody>
          <a:bodyPr lIns="0" tIns="0" rIns="0" bIns="0"/>
          <a:lstStyle>
            <a:lvl1pPr marL="121893" indent="-121893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72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65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48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39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6"/>
            <a:ext cx="472736" cy="273844"/>
          </a:xfrm>
        </p:spPr>
        <p:txBody>
          <a:bodyPr lIns="0" rIns="0"/>
          <a:lstStyle>
            <a:lvl1pPr algn="ctr">
              <a:defRPr sz="15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1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3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8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7"/>
            <a:ext cx="3008313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60" indent="0">
              <a:buNone/>
              <a:defRPr sz="1900"/>
            </a:lvl2pPr>
            <a:lvl3pPr marL="632518" indent="0">
              <a:buNone/>
              <a:defRPr sz="1700"/>
            </a:lvl3pPr>
            <a:lvl4pPr marL="948777" indent="0">
              <a:buNone/>
              <a:defRPr sz="1400"/>
            </a:lvl4pPr>
            <a:lvl5pPr marL="1265037" indent="0">
              <a:buNone/>
              <a:defRPr sz="1400"/>
            </a:lvl5pPr>
            <a:lvl6pPr marL="1581294" indent="0">
              <a:buNone/>
              <a:defRPr sz="1400"/>
            </a:lvl6pPr>
            <a:lvl7pPr marL="1897554" indent="0">
              <a:buNone/>
              <a:defRPr sz="1400"/>
            </a:lvl7pPr>
            <a:lvl8pPr marL="2213814" indent="0">
              <a:buNone/>
              <a:defRPr sz="1400"/>
            </a:lvl8pPr>
            <a:lvl9pPr marL="2530072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4" y="1851670"/>
            <a:ext cx="4176464" cy="864096"/>
          </a:xfrm>
          <a:prstGeom prst="rect">
            <a:avLst/>
          </a:prstGeom>
        </p:spPr>
        <p:txBody>
          <a:bodyPr vert="horz" wrap="square" lIns="96284" tIns="48142" rIns="96284" bIns="48142" rtlCol="0" anchor="ctr">
            <a:noAutofit/>
          </a:bodyPr>
          <a:lstStyle/>
          <a:p>
            <a:pPr algn="ctr" defTabSz="962867">
              <a:spcBef>
                <a:spcPct val="0"/>
              </a:spcBef>
            </a:pPr>
            <a:r>
              <a:rPr lang="ru-RU" sz="17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700" b="1" dirty="0">
                <a:solidFill>
                  <a:prstClr val="white"/>
                </a:solidFill>
              </a:rPr>
            </a:br>
            <a:r>
              <a:rPr lang="ru-RU" sz="17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330" indent="0">
              <a:buNone/>
              <a:defRPr sz="2400"/>
            </a:lvl2pPr>
            <a:lvl3pPr marL="778659" indent="0">
              <a:buNone/>
              <a:defRPr sz="2000"/>
            </a:lvl3pPr>
            <a:lvl4pPr marL="1167989" indent="0">
              <a:buNone/>
              <a:defRPr sz="1700"/>
            </a:lvl4pPr>
            <a:lvl5pPr marL="1557320" indent="0">
              <a:buNone/>
              <a:defRPr sz="1700"/>
            </a:lvl5pPr>
            <a:lvl6pPr marL="1946648" indent="0">
              <a:buNone/>
              <a:defRPr sz="1700"/>
            </a:lvl6pPr>
            <a:lvl7pPr marL="2335978" indent="0">
              <a:buNone/>
              <a:defRPr sz="1700"/>
            </a:lvl7pPr>
            <a:lvl8pPr marL="2725310" indent="0">
              <a:buNone/>
              <a:defRPr sz="1700"/>
            </a:lvl8pPr>
            <a:lvl9pPr marL="3114637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3" y="83346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6" y="831061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68" tIns="38934" rIns="77868" bIns="38934" anchor="ctr"/>
          <a:lstStyle/>
          <a:p>
            <a:pPr algn="ctr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5pPr>
      <a:lvl6pPr marL="38933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6pPr>
      <a:lvl7pPr marL="77865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7pPr>
      <a:lvl8pPr marL="116798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8pPr>
      <a:lvl9pPr marL="155732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1997" indent="-2919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2661" indent="-2433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32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655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8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1315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64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997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9304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33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65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98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32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664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597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531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4637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44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48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3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497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3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581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24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06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44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48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3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97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1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458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0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29945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52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01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5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05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8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3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83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135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52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01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53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0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5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06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59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08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9" y="83348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9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44101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44101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482" y="83345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5" y="831062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844101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17298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6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18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7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3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7194" indent="-2371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921" indent="-1976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648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907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65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425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8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94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202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6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18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7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3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9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5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81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72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8">
            <a:extLst>
              <a:ext uri="{FF2B5EF4-FFF2-40B4-BE49-F238E27FC236}">
                <a16:creationId xmlns:lc="http://schemas.openxmlformats.org/drawingml/2006/lockedCanvas" xmlns="" xmlns:a16="http://schemas.microsoft.com/office/drawing/2014/main" id="{17B0A06D-BE18-42F6-B6FD-5711770E378C}"/>
              </a:ext>
            </a:extLst>
          </p:cNvPr>
          <p:cNvSpPr txBox="1"/>
          <p:nvPr/>
        </p:nvSpPr>
        <p:spPr>
          <a:xfrm>
            <a:off x="1418272" y="4436"/>
            <a:ext cx="637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Порядок уплаты ЕСХН с 01.01.2023 года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701" y="3836932"/>
            <a:ext cx="19776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Средства поступают на Ваш единый налоговый счет</a:t>
            </a:r>
            <a:endParaRPr lang="ru-RU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607875" y="736670"/>
            <a:ext cx="1720510" cy="664012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Срок сдачи налоговой декларации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не позднее 27.03.2023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1186994" y="1543131"/>
            <a:ext cx="476695" cy="171596"/>
          </a:xfrm>
          <a:prstGeom prst="bentConnector3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79471" y="1877377"/>
            <a:ext cx="1720510" cy="476726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Срок для уплаты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не позднее 28.03.2023</a:t>
            </a:r>
          </a:p>
        </p:txBody>
      </p:sp>
      <p:cxnSp>
        <p:nvCxnSpPr>
          <p:cNvPr id="46" name="Соединительная линия уступом 45"/>
          <p:cNvCxnSpPr/>
          <p:nvPr/>
        </p:nvCxnSpPr>
        <p:spPr>
          <a:xfrm rot="10800000" flipV="1">
            <a:off x="3840966" y="1765721"/>
            <a:ext cx="576000" cy="162620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16965" y="1167526"/>
            <a:ext cx="1945469" cy="1225868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Подача</a:t>
            </a:r>
            <a:r>
              <a:rPr lang="ru-RU" sz="1100" b="1" u="sng" dirty="0" smtClean="0"/>
              <a:t> </a:t>
            </a:r>
            <a:r>
              <a:rPr lang="ru-RU" sz="1100" b="1" u="sng" dirty="0" smtClean="0">
                <a:solidFill>
                  <a:srgbClr val="002060"/>
                </a:solidFill>
              </a:rPr>
              <a:t>Уведомления</a:t>
            </a:r>
            <a:r>
              <a:rPr lang="ru-RU" sz="1100" dirty="0" smtClean="0">
                <a:solidFill>
                  <a:srgbClr val="002060"/>
                </a:solidFill>
              </a:rPr>
              <a:t> </a:t>
            </a:r>
            <a:r>
              <a:rPr lang="ru-RU" sz="1100" dirty="0" smtClean="0"/>
              <a:t>об исчисленных суммах налогов, авансовых платежей по налогам, страховых взносов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до 25.07.2023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1526380" y="2390926"/>
            <a:ext cx="0" cy="424738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358270" y="716101"/>
            <a:ext cx="17597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!!! Поскольку 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</a:rPr>
              <a:t>срок уплаты ЕСХН наступает позже срока сдачи налоговой декларации по ЕСХН, уведомление об исчисленной сумме ЕСХН </a:t>
            </a:r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по сроку 25.03.2023 </a:t>
            </a:r>
          </a:p>
          <a:p>
            <a:pPr algn="ctr"/>
            <a:r>
              <a:rPr lang="ru-RU" sz="1000" b="1" i="1" u="sng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1000" b="1" i="1" u="sng" dirty="0">
                <a:solidFill>
                  <a:schemeClr val="accent2">
                    <a:lumMod val="75000"/>
                  </a:schemeClr>
                </a:solidFill>
              </a:rPr>
              <a:t>представляется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6966" y="569178"/>
            <a:ext cx="2432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!!! Уведомление </a:t>
            </a:r>
            <a:r>
              <a:rPr lang="ru-RU" sz="1050" b="1" i="1" dirty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подается </a:t>
            </a:r>
            <a:r>
              <a:rPr lang="ru-RU" sz="1050" b="1" i="1" dirty="0">
                <a:solidFill>
                  <a:schemeClr val="accent2">
                    <a:lumMod val="75000"/>
                  </a:schemeClr>
                </a:solidFill>
              </a:rPr>
              <a:t>в случае если авансовый платеж по ЕСХН </a:t>
            </a:r>
            <a:endParaRPr lang="ru-RU" sz="105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050" b="1" i="1" u="sng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1050" b="1" i="1" u="sng" dirty="0">
                <a:solidFill>
                  <a:schemeClr val="accent2">
                    <a:lumMod val="75000"/>
                  </a:schemeClr>
                </a:solidFill>
              </a:rPr>
              <a:t>исчислен</a:t>
            </a:r>
            <a:r>
              <a:rPr lang="ru-RU" sz="1050" b="1" i="1" dirty="0">
                <a:solidFill>
                  <a:schemeClr val="accent2">
                    <a:lumMod val="75000"/>
                  </a:schemeClr>
                </a:solidFill>
              </a:rPr>
              <a:t> к уплате в </a:t>
            </a:r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бюджет </a:t>
            </a:r>
            <a:endParaRPr lang="ru-RU" sz="105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29" y="2834640"/>
            <a:ext cx="1598706" cy="102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Соединительная линия уступом 29"/>
          <p:cNvCxnSpPr/>
          <p:nvPr/>
        </p:nvCxnSpPr>
        <p:spPr>
          <a:xfrm>
            <a:off x="3813810" y="3807129"/>
            <a:ext cx="641700" cy="432000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68359" y="3428881"/>
            <a:ext cx="2419856" cy="1600438"/>
          </a:xfrm>
          <a:prstGeom prst="roundRect">
            <a:avLst/>
          </a:prstGeom>
          <a:noFill/>
          <a:ln w="12700" cap="rnd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 2023 году вместо уведомления организация или ИП вправе представить </a:t>
            </a:r>
            <a:r>
              <a:rPr lang="ru-RU" sz="1100" b="1" u="sng" dirty="0">
                <a:solidFill>
                  <a:srgbClr val="002060"/>
                </a:solidFill>
              </a:rPr>
              <a:t>платежное </a:t>
            </a:r>
            <a:r>
              <a:rPr lang="ru-RU" sz="1100" b="1" u="sng" dirty="0" smtClean="0">
                <a:solidFill>
                  <a:srgbClr val="002060"/>
                </a:solidFill>
              </a:rPr>
              <a:t>поручение</a:t>
            </a:r>
            <a:r>
              <a:rPr lang="ru-RU" sz="1100" dirty="0" smtClean="0"/>
              <a:t>, по которому можно однозначно </a:t>
            </a:r>
            <a:r>
              <a:rPr lang="ru-RU" sz="1100" dirty="0"/>
              <a:t>определить бюджет, в который направляются денежные средства, срок уплаты и иные необходимые реквизиты.</a:t>
            </a:r>
            <a:endParaRPr lang="ru-RU" sz="1100" b="1" dirty="0" smtClean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6966" y="2375686"/>
            <a:ext cx="2078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2060"/>
                </a:solidFill>
              </a:rPr>
              <a:t>Достаточно </a:t>
            </a:r>
            <a:r>
              <a:rPr lang="ru-RU" sz="1000" b="1" i="1" dirty="0" smtClean="0">
                <a:solidFill>
                  <a:srgbClr val="002060"/>
                </a:solidFill>
              </a:rPr>
              <a:t>одного</a:t>
            </a:r>
            <a:r>
              <a:rPr lang="ru-RU" sz="1000" i="1" dirty="0" smtClean="0">
                <a:solidFill>
                  <a:srgbClr val="002060"/>
                </a:solidFill>
              </a:rPr>
              <a:t> уведомления по всем авансовым платежам</a:t>
            </a:r>
            <a:endParaRPr lang="ru-RU" sz="1000" i="1" dirty="0">
              <a:solidFill>
                <a:srgbClr val="00206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2146934" y="3492684"/>
            <a:ext cx="325878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125635" y="2715233"/>
            <a:ext cx="2815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6600"/>
                </a:solidFill>
              </a:rPr>
              <a:t>ВАЖНО!!! </a:t>
            </a:r>
            <a:r>
              <a:rPr lang="ru-RU" sz="1000" i="1" dirty="0" smtClean="0">
                <a:solidFill>
                  <a:srgbClr val="006600"/>
                </a:solidFill>
              </a:rPr>
              <a:t>Можно скорректировать сведения в Уведомлении путем подачи </a:t>
            </a:r>
            <a:r>
              <a:rPr lang="ru-RU" sz="1000" b="1" i="1" dirty="0" smtClean="0">
                <a:solidFill>
                  <a:srgbClr val="006600"/>
                </a:solidFill>
              </a:rPr>
              <a:t>уточненного</a:t>
            </a:r>
            <a:r>
              <a:rPr lang="ru-RU" sz="1000" i="1" dirty="0" smtClean="0">
                <a:solidFill>
                  <a:srgbClr val="006600"/>
                </a:solidFill>
              </a:rPr>
              <a:t> Уведомления </a:t>
            </a:r>
            <a:r>
              <a:rPr lang="ru-RU" sz="1000" b="1" i="1" dirty="0" smtClean="0">
                <a:solidFill>
                  <a:srgbClr val="006600"/>
                </a:solidFill>
              </a:rPr>
              <a:t>до срока </a:t>
            </a:r>
            <a:r>
              <a:rPr lang="ru-RU" sz="1000" i="1" dirty="0" smtClean="0">
                <a:solidFill>
                  <a:srgbClr val="006600"/>
                </a:solidFill>
              </a:rPr>
              <a:t>представления декларации</a:t>
            </a:r>
            <a:endParaRPr lang="ru-RU" sz="1000" i="1" dirty="0">
              <a:solidFill>
                <a:srgbClr val="0066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99981" y="3016910"/>
            <a:ext cx="1313829" cy="1225868"/>
          </a:xfrm>
          <a:prstGeom prst="roundRect">
            <a:avLst/>
          </a:prstGeom>
          <a:noFill/>
          <a:ln w="12700" cap="rnd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Срок для уплаты авансового платежа </a:t>
            </a:r>
          </a:p>
          <a:p>
            <a:pPr algn="ctr"/>
            <a:r>
              <a:rPr lang="ru-RU" sz="1100" dirty="0" smtClean="0"/>
              <a:t>за полугодие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не позднее 28.07.2023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02029" y="3588566"/>
            <a:ext cx="18900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050" i="1" smtClean="0">
                <a:solidFill>
                  <a:schemeClr val="accent2">
                    <a:lumMod val="75000"/>
                  </a:schemeClr>
                </a:solidFill>
              </a:rPr>
              <a:t>Способ 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действует в течение 2023 года при условии, что </a:t>
            </a:r>
            <a:r>
              <a:rPr lang="ru-RU" sz="1050" i="1" u="sng" dirty="0" smtClean="0">
                <a:solidFill>
                  <a:schemeClr val="accent2">
                    <a:lumMod val="75000"/>
                  </a:schemeClr>
                </a:solidFill>
              </a:rPr>
              <a:t>не подано 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уведомление. </a:t>
            </a:r>
          </a:p>
          <a:p>
            <a:pPr algn="ctr"/>
            <a:r>
              <a:rPr lang="ru-RU" sz="1050" b="1" i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 Правило </a:t>
            </a:r>
            <a:r>
              <a:rPr lang="ru-RU" sz="1050" i="1" u="sng" dirty="0">
                <a:solidFill>
                  <a:schemeClr val="accent2">
                    <a:lumMod val="75000"/>
                  </a:schemeClr>
                </a:solidFill>
              </a:rPr>
              <a:t>перестает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050" i="1" u="sng" dirty="0">
                <a:solidFill>
                  <a:schemeClr val="accent2">
                    <a:lumMod val="75000"/>
                  </a:schemeClr>
                </a:solidFill>
              </a:rPr>
              <a:t>действовать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, как только 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будет 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впервые </a:t>
            </a:r>
            <a:r>
              <a:rPr lang="ru-RU" sz="1050" i="1" dirty="0" smtClean="0">
                <a:solidFill>
                  <a:schemeClr val="accent2">
                    <a:lumMod val="75000"/>
                  </a:schemeClr>
                </a:solidFill>
              </a:rPr>
              <a:t>подано </a:t>
            </a:r>
            <a:r>
              <a:rPr lang="ru-RU" sz="1050" i="1" dirty="0">
                <a:solidFill>
                  <a:schemeClr val="accent2">
                    <a:lumMod val="75000"/>
                  </a:schemeClr>
                </a:solidFill>
              </a:rPr>
              <a:t>уведомление.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54065" y="4313255"/>
            <a:ext cx="2297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006600"/>
                </a:solidFill>
              </a:rPr>
              <a:t>ВАЖНО!! </a:t>
            </a:r>
          </a:p>
          <a:p>
            <a:pPr algn="ctr"/>
            <a:r>
              <a:rPr lang="ru-RU" sz="1000" i="1" dirty="0" smtClean="0">
                <a:solidFill>
                  <a:srgbClr val="006600"/>
                </a:solidFill>
              </a:rPr>
              <a:t>ФНС рекомендует использовать именно </a:t>
            </a:r>
            <a:r>
              <a:rPr lang="ru-RU" sz="1000" b="1" i="1" dirty="0" smtClean="0">
                <a:solidFill>
                  <a:srgbClr val="006600"/>
                </a:solidFill>
              </a:rPr>
              <a:t>Уведомления</a:t>
            </a:r>
            <a:r>
              <a:rPr lang="ru-RU" sz="1000" i="1" dirty="0" smtClean="0">
                <a:solidFill>
                  <a:srgbClr val="006600"/>
                </a:solidFill>
              </a:rPr>
              <a:t>, а не платежные поручения!</a:t>
            </a:r>
            <a:endParaRPr lang="ru-RU" sz="1000" i="1" dirty="0">
              <a:solidFill>
                <a:srgbClr val="006600"/>
              </a:solidFill>
            </a:endParaRPr>
          </a:p>
        </p:txBody>
      </p:sp>
      <p:sp>
        <p:nvSpPr>
          <p:cNvPr id="67" name="Стрелка вправо 66"/>
          <p:cNvSpPr/>
          <p:nvPr/>
        </p:nvSpPr>
        <p:spPr>
          <a:xfrm>
            <a:off x="6446255" y="1463769"/>
            <a:ext cx="571500" cy="41837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2470AE"/>
            </a:solidFill>
          </a:ln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46774" y="759193"/>
            <a:ext cx="1937205" cy="851297"/>
          </a:xfrm>
          <a:prstGeom prst="roundRect">
            <a:avLst/>
          </a:prstGeom>
          <a:noFill/>
          <a:ln w="127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Ответственность</a:t>
            </a:r>
            <a:r>
              <a:rPr lang="ru-RU" sz="1100" dirty="0"/>
              <a:t> за не представление Уведомления – </a:t>
            </a:r>
            <a:r>
              <a:rPr lang="ru-RU" sz="1100" b="1" dirty="0">
                <a:solidFill>
                  <a:srgbClr val="FF0000"/>
                </a:solidFill>
              </a:rPr>
              <a:t>штраф по ст. 126 НК РФ (200 руб.).</a:t>
            </a:r>
            <a:endParaRPr lang="ru-RU" sz="1100" b="1" dirty="0" smtClean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46774" y="1673191"/>
            <a:ext cx="1937205" cy="1353562"/>
          </a:xfrm>
          <a:prstGeom prst="roundRect">
            <a:avLst/>
          </a:prstGeom>
          <a:noFill/>
          <a:ln w="127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Последствия</a:t>
            </a:r>
            <a:r>
              <a:rPr lang="ru-RU" sz="1050" dirty="0"/>
              <a:t>: без Уведомления, поступившие на ЕНС деньги нельзя распределить по бюджетам, что приведет</a:t>
            </a:r>
            <a:r>
              <a:rPr lang="ru-RU" sz="1050" b="1" dirty="0">
                <a:solidFill>
                  <a:srgbClr val="FF0000"/>
                </a:solidFill>
              </a:rPr>
              <a:t> </a:t>
            </a:r>
            <a:r>
              <a:rPr lang="ru-RU" sz="1050" dirty="0"/>
              <a:t>к </a:t>
            </a:r>
            <a:r>
              <a:rPr lang="ru-RU" sz="1050" b="1" dirty="0">
                <a:solidFill>
                  <a:srgbClr val="FF0000"/>
                </a:solidFill>
              </a:rPr>
              <a:t>начислению пеней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b="1" dirty="0" smtClean="0">
                <a:solidFill>
                  <a:srgbClr val="FF0000"/>
                </a:solidFill>
              </a:rPr>
              <a:t>(</a:t>
            </a:r>
            <a:r>
              <a:rPr lang="ru-RU" sz="1050" b="1" dirty="0">
                <a:solidFill>
                  <a:srgbClr val="FF0000"/>
                </a:solidFill>
              </a:rPr>
              <a:t>ст. 75 НК РФ)</a:t>
            </a:r>
            <a:endParaRPr lang="ru-RU" sz="105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49596</TotalTime>
  <Words>224</Words>
  <Application>Microsoft Office PowerPoint</Application>
  <PresentationFormat>Экран (16:9)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Ушакова Мария Георгиевна</dc:creator>
  <cp:lastModifiedBy>Белышева Елена Сергеевна</cp:lastModifiedBy>
  <cp:revision>1204</cp:revision>
  <cp:lastPrinted>2023-01-25T09:53:13Z</cp:lastPrinted>
  <dcterms:created xsi:type="dcterms:W3CDTF">2019-04-30T10:46:03Z</dcterms:created>
  <dcterms:modified xsi:type="dcterms:W3CDTF">2023-02-15T07:28:30Z</dcterms:modified>
</cp:coreProperties>
</file>