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11"/>
  </p:notesMasterIdLst>
  <p:sldIdLst>
    <p:sldId id="264" r:id="rId2"/>
    <p:sldId id="282" r:id="rId3"/>
    <p:sldId id="283" r:id="rId4"/>
    <p:sldId id="284" r:id="rId5"/>
    <p:sldId id="285" r:id="rId6"/>
    <p:sldId id="286" r:id="rId7"/>
    <p:sldId id="289" r:id="rId8"/>
    <p:sldId id="295" r:id="rId9"/>
    <p:sldId id="288" r:id="rId10"/>
  </p:sldIdLst>
  <p:sldSz cx="9144000" cy="5143500" type="screen16x9"/>
  <p:notesSz cx="6808788" cy="9940925"/>
  <p:defaultTextStyle>
    <a:defPPr>
      <a:defRPr lang="ru-RU"/>
    </a:defPPr>
    <a:lvl1pPr marL="0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724DC62-2A09-4BB0-B2A0-C675BB44F5C4}">
          <p14:sldIdLst>
            <p14:sldId id="264"/>
            <p14:sldId id="282"/>
            <p14:sldId id="283"/>
            <p14:sldId id="284"/>
            <p14:sldId id="285"/>
            <p14:sldId id="286"/>
          </p14:sldIdLst>
        </p14:section>
        <p14:section name="Раздел без заголовка" id="{7BAC3572-C728-4304-8740-CC833EDFD903}">
          <p14:sldIdLst>
            <p14:sldId id="289"/>
            <p14:sldId id="295"/>
            <p14:sldId id="28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orient="horz" pos="948">
          <p15:clr>
            <a:srgbClr val="A4A3A4"/>
          </p15:clr>
        </p15:guide>
        <p15:guide id="5" pos="2880">
          <p15:clr>
            <a:srgbClr val="A4A3A4"/>
          </p15:clr>
        </p15:guide>
        <p15:guide id="6" pos="385">
          <p15:clr>
            <a:srgbClr val="A4A3A4"/>
          </p15:clr>
        </p15:guide>
        <p15:guide id="7" pos="1565">
          <p15:clr>
            <a:srgbClr val="A4A3A4"/>
          </p15:clr>
        </p15:guide>
        <p15:guide id="8" pos="5193">
          <p15:clr>
            <a:srgbClr val="A4A3A4"/>
          </p15:clr>
        </p15:guide>
        <p15:guide id="9" pos="40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4FB"/>
    <a:srgbClr val="00CC00"/>
    <a:srgbClr val="00FF00"/>
    <a:srgbClr val="E1EBF7"/>
    <a:srgbClr val="005AA9"/>
    <a:srgbClr val="FF3300"/>
    <a:srgbClr val="66FF99"/>
    <a:srgbClr val="FAA094"/>
    <a:srgbClr val="3FFF96"/>
    <a:srgbClr val="F64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542" autoAdjust="0"/>
    <p:restoredTop sz="94660" autoAdjust="0"/>
  </p:normalViewPr>
  <p:slideViewPr>
    <p:cSldViewPr showGuides="1">
      <p:cViewPr>
        <p:scale>
          <a:sx n="160" d="100"/>
          <a:sy n="160" d="100"/>
        </p:scale>
        <p:origin x="-204" y="24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50475" cy="497046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9" y="3"/>
            <a:ext cx="2950475" cy="497046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14.07.2023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6" rIns="91412" bIns="4570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1412" tIns="45706" rIns="91412" bIns="4570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2155"/>
            <a:ext cx="2950475" cy="497046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9" y="9442155"/>
            <a:ext cx="2950475" cy="497046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06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A7CF-C8BE-475B-942F-FC913D653458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B74-2BFD-434C-ACD9-E5DCD5FC39F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8"/>
            <a:ext cx="9144000" cy="5142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029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08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299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169"/>
            <a:ext cx="9143998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24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A7CF-C8BE-475B-942F-FC913D653458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48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A7CF-C8BE-475B-942F-FC913D653458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B74-2BFD-434C-ACD9-E5DCD5FC39F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4"/>
            <a:ext cx="9144000" cy="5142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934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A7CF-C8BE-475B-942F-FC913D653458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28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B74-2BFD-434C-ACD9-E5DCD5FC3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23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A7CF-C8BE-475B-942F-FC913D653458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93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B74-2BFD-434C-ACD9-E5DCD5FC3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715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B74-2BFD-434C-ACD9-E5DCD5FC3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02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87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88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50" r:id="rId12"/>
    <p:sldLayoutId id="2147483662" r:id="rId13"/>
    <p:sldLayoutId id="2147483661" r:id="rId14"/>
    <p:sldLayoutId id="2147483663" r:id="rId15"/>
    <p:sldLayoutId id="2147483664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755576" y="2931790"/>
            <a:ext cx="83884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000" b="0" dirty="0"/>
              <a:t/>
            </a:r>
            <a:br>
              <a:rPr lang="ru-RU" sz="2000" b="0" dirty="0"/>
            </a:br>
            <a:r>
              <a:rPr lang="ru-RU" sz="2000" b="0" dirty="0"/>
              <a:t> </a:t>
            </a:r>
            <a:endParaRPr lang="ru-RU" sz="2000" b="0" dirty="0"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1576126"/>
            <a:ext cx="3571323" cy="685762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ru-RU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015" y="2017390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ЕНС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7744" y="2193671"/>
            <a:ext cx="1634480" cy="56183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r>
              <a:rPr lang="ru-RU" dirty="0" smtClean="0"/>
              <a:t>Единый </a:t>
            </a:r>
            <a:r>
              <a:rPr lang="ru-RU" dirty="0"/>
              <a:t>налоговый счет. </a:t>
            </a:r>
            <a:endParaRPr lang="ru-RU" dirty="0" smtClean="0"/>
          </a:p>
          <a:p>
            <a:r>
              <a:rPr lang="ru-RU" dirty="0" smtClean="0"/>
              <a:t>Взаимодействие с финансовыми органами</a:t>
            </a:r>
          </a:p>
          <a:p>
            <a:r>
              <a:rPr lang="ru-RU" dirty="0"/>
              <a:t>м</a:t>
            </a:r>
            <a:r>
              <a:rPr lang="ru-RU" dirty="0" smtClean="0"/>
              <a:t>униципальных образований 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5576" y="0"/>
            <a:ext cx="0" cy="51435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55576" y="2067694"/>
            <a:ext cx="83884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3201" y="4227933"/>
            <a:ext cx="4956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" dirty="0" smtClean="0"/>
              <a:t>САМАРА</a:t>
            </a:r>
          </a:p>
          <a:p>
            <a:pPr algn="ctr"/>
            <a:endParaRPr lang="ru-RU" sz="400" dirty="0" smtClean="0"/>
          </a:p>
          <a:p>
            <a:pPr algn="ctr"/>
            <a:endParaRPr lang="ru-RU" sz="200" dirty="0" smtClean="0"/>
          </a:p>
          <a:p>
            <a:pPr algn="ctr">
              <a:lnSpc>
                <a:spcPts val="1800"/>
              </a:lnSpc>
            </a:pPr>
            <a:r>
              <a:rPr lang="ru-RU" sz="2400" b="1" dirty="0" smtClean="0"/>
              <a:t>20</a:t>
            </a:r>
            <a:br>
              <a:rPr lang="ru-RU" sz="2400" b="1" dirty="0" smtClean="0"/>
            </a:br>
            <a:r>
              <a:rPr lang="ru-RU" sz="2400" b="1" dirty="0" smtClean="0"/>
              <a:t>23</a:t>
            </a:r>
            <a:endParaRPr lang="ru-RU" sz="2400" b="1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65228" t="41740" r="16736" b="37913"/>
          <a:stretch/>
        </p:blipFill>
        <p:spPr bwMode="auto">
          <a:xfrm>
            <a:off x="6372200" y="1923678"/>
            <a:ext cx="2040632" cy="1188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75656" y="165869"/>
            <a:ext cx="1079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spc="-100" dirty="0" smtClean="0"/>
              <a:t>Ф Е Д Е Р А Л Ь Н А Я    </a:t>
            </a:r>
            <a:br>
              <a:rPr lang="ru-RU" sz="800" b="1" spc="-100" dirty="0" smtClean="0"/>
            </a:br>
            <a:r>
              <a:rPr lang="ru-RU" sz="800" b="1" spc="-100" dirty="0" smtClean="0"/>
              <a:t>Н А Л О Г О В А Я   С Л У Ж Б А</a:t>
            </a:r>
            <a:endParaRPr lang="ru-RU" sz="800" b="1" spc="-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2317" y="123478"/>
            <a:ext cx="461796" cy="48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59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8676457" y="0"/>
            <a:ext cx="467544" cy="7715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000" b="0" dirty="0"/>
              <a:t/>
            </a:r>
            <a:br>
              <a:rPr lang="ru-RU" sz="2000" b="0" dirty="0"/>
            </a:br>
            <a:r>
              <a:rPr lang="ru-RU" sz="2000" b="0" dirty="0"/>
              <a:t> </a:t>
            </a:r>
            <a:endParaRPr lang="ru-RU" sz="2000" b="0" dirty="0"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1576126"/>
            <a:ext cx="3571323" cy="685762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ru-RU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771550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9552" y="195486"/>
            <a:ext cx="2621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ЕНС/ Информирование ФО </a:t>
            </a:r>
            <a:r>
              <a:rPr lang="ru-RU" sz="14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МО</a:t>
            </a:r>
            <a:endParaRPr lang="ru-RU" sz="14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484208" y="915566"/>
            <a:ext cx="3960000" cy="3960000"/>
            <a:chOff x="2195736" y="915566"/>
            <a:chExt cx="3960000" cy="3960000"/>
          </a:xfrm>
        </p:grpSpPr>
        <p:sp>
          <p:nvSpPr>
            <p:cNvPr id="9" name="Овал 8"/>
            <p:cNvSpPr/>
            <p:nvPr/>
          </p:nvSpPr>
          <p:spPr>
            <a:xfrm>
              <a:off x="2195736" y="915566"/>
              <a:ext cx="3960000" cy="3960000"/>
            </a:xfrm>
            <a:prstGeom prst="ellipse">
              <a:avLst/>
            </a:prstGeom>
            <a:solidFill>
              <a:srgbClr val="EFF4FB"/>
            </a:solidFill>
            <a:ln>
              <a:noFill/>
            </a:ln>
            <a:effectLst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2483768" y="1203598"/>
              <a:ext cx="3384000" cy="338397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2771800" y="1491630"/>
              <a:ext cx="2808000" cy="2808000"/>
            </a:xfrm>
            <a:prstGeom prst="ellipse">
              <a:avLst/>
            </a:prstGeom>
            <a:solidFill>
              <a:srgbClr val="EFF4FB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3060080" y="1779910"/>
              <a:ext cx="2232000" cy="2232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3348048" y="2067878"/>
              <a:ext cx="1656000" cy="1656000"/>
            </a:xfrm>
            <a:prstGeom prst="ellipse">
              <a:avLst/>
            </a:prstGeom>
            <a:solidFill>
              <a:srgbClr val="EFF4FB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1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3636016" y="2355846"/>
              <a:ext cx="1080000" cy="1080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59832" y="4218242"/>
            <a:ext cx="3024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Управлять кассовым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остатком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знать 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будущих уменьшениях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382" y="1192378"/>
            <a:ext cx="3024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Получать сводные данные о поступлениях налогов для прогнозирования бюджета и сравнения с прошлыми периодами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4128" y="1099072"/>
            <a:ext cx="3024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Получать информацию по каждому плательщику (уплаты и возвраты) для анализа экономики по конкретным лицам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4464208" y="915566"/>
            <a:ext cx="344" cy="198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2915816" y="2895910"/>
            <a:ext cx="1548393" cy="12335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464208" y="2895566"/>
            <a:ext cx="1619959" cy="11163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4211960" y="2643814"/>
            <a:ext cx="504000" cy="504000"/>
          </a:xfrm>
          <a:prstGeom prst="ellipse">
            <a:avLst/>
          </a:prstGeom>
          <a:solidFill>
            <a:srgbClr val="EFF4FB"/>
          </a:solidFill>
          <a:ln>
            <a:noFill/>
          </a:ln>
          <a:effectLst>
            <a:glow rad="2032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88024" y="2142024"/>
            <a:ext cx="504496" cy="8617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</a:rPr>
              <a:t>1</a:t>
            </a:r>
            <a:endParaRPr lang="ru-RU" sz="50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11960" y="3294152"/>
            <a:ext cx="504496" cy="8617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</a:rPr>
              <a:t>2</a:t>
            </a:r>
            <a:endParaRPr lang="ru-RU" sz="50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35896" y="2142024"/>
            <a:ext cx="504496" cy="8617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</a:rPr>
              <a:t>3</a:t>
            </a:r>
            <a:endParaRPr lang="ru-RU" sz="5000" b="1" dirty="0">
              <a:solidFill>
                <a:schemeClr val="bg1"/>
              </a:solidFill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flipV="1">
            <a:off x="4473301" y="2563714"/>
            <a:ext cx="467488" cy="252096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51" idx="4"/>
          </p:cNvCxnSpPr>
          <p:nvPr/>
        </p:nvCxnSpPr>
        <p:spPr>
          <a:xfrm>
            <a:off x="4463960" y="3147758"/>
            <a:ext cx="592" cy="342204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 flipV="1">
            <a:off x="4013125" y="2571750"/>
            <a:ext cx="397669" cy="251752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/>
          <p:cNvPicPr/>
          <p:nvPr/>
        </p:nvPicPr>
        <p:blipFill rotWithShape="1">
          <a:blip r:embed="rId2"/>
          <a:srcRect l="59247" t="44338" r="30954" b="38678"/>
          <a:stretch/>
        </p:blipFill>
        <p:spPr bwMode="auto">
          <a:xfrm>
            <a:off x="4271454" y="2698687"/>
            <a:ext cx="388317" cy="3937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Овал 50"/>
          <p:cNvSpPr/>
          <p:nvPr/>
        </p:nvSpPr>
        <p:spPr>
          <a:xfrm>
            <a:off x="4211960" y="2643758"/>
            <a:ext cx="504000" cy="504000"/>
          </a:xfrm>
          <a:prstGeom prst="ellipse">
            <a:avLst/>
          </a:prstGeom>
          <a:noFill/>
          <a:ln w="76200">
            <a:solidFill>
              <a:srgbClr val="E1EBF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>
                    <a:lumMod val="95000"/>
                  </a:schemeClr>
                </a:solidFill>
              </a:ln>
              <a:noFill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76457" y="0"/>
            <a:ext cx="467544" cy="7715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8676457" y="0"/>
            <a:ext cx="467544" cy="7715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4083918"/>
            <a:ext cx="91074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000" b="0" dirty="0"/>
              <a:t/>
            </a:r>
            <a:br>
              <a:rPr lang="ru-RU" sz="2000" b="0" dirty="0"/>
            </a:br>
            <a:r>
              <a:rPr lang="ru-RU" sz="2000" b="0" dirty="0"/>
              <a:t> </a:t>
            </a:r>
            <a:endParaRPr lang="ru-RU" sz="2000" b="0" dirty="0"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1576126"/>
            <a:ext cx="3571323" cy="685762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ru-RU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52" y="195486"/>
            <a:ext cx="2621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ЕНС/ Информирование ФО </a:t>
            </a:r>
            <a:r>
              <a:rPr lang="ru-RU" sz="14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МО</a:t>
            </a:r>
            <a:endParaRPr lang="ru-RU" sz="14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618656"/>
              </p:ext>
            </p:extLst>
          </p:nvPr>
        </p:nvGraphicFramePr>
        <p:xfrm>
          <a:off x="0" y="771550"/>
          <a:ext cx="9144000" cy="4043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606"/>
                <a:gridCol w="881400"/>
                <a:gridCol w="5058994"/>
                <a:gridCol w="2286000"/>
              </a:tblGrid>
              <a:tr h="549378"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ПОТРЕБНОСТЬ:</a:t>
                      </a:r>
                      <a:endParaRPr lang="ru-RU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Получать информацию по каждому плательщику (уплаты и возвраты) для анализа экономики по конкретным лицам</a:t>
                      </a:r>
                      <a:endParaRPr lang="ru-RU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76984"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solidFill>
                            <a:schemeClr val="bg1"/>
                          </a:solidFill>
                        </a:rPr>
                        <a:t>БЫЛО:</a:t>
                      </a:r>
                      <a:endParaRPr lang="ru-RU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Индивидуальная информация о платежах 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(плательщик, сумма, налог)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Ежедневная выгрузка Федеральным казначейством через СУФД</a:t>
                      </a:r>
                      <a:endParaRPr lang="ru-RU" sz="1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1971680">
                <a:tc>
                  <a:txBody>
                    <a:bodyPr/>
                    <a:lstStyle/>
                    <a:p>
                      <a:pPr algn="r"/>
                      <a:endParaRPr lang="ru-RU" sz="800" b="1" dirty="0" smtClean="0"/>
                    </a:p>
                    <a:p>
                      <a:pPr algn="r"/>
                      <a:endParaRPr lang="ru-RU" sz="800" b="1" dirty="0" smtClean="0"/>
                    </a:p>
                    <a:p>
                      <a:pPr algn="r"/>
                      <a:r>
                        <a:rPr lang="ru-RU" sz="800" b="1" dirty="0" smtClean="0"/>
                        <a:t>СТАЛО:</a:t>
                      </a:r>
                      <a:endParaRPr lang="ru-RU" sz="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Индивидуальные данные о поступлениях </a:t>
                      </a:r>
                      <a:r>
                        <a:rPr kumimoji="0" lang="en-U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/>
                      </a:r>
                      <a:br>
                        <a:rPr kumimoji="0" lang="en-U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</a:br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  <a:t>(сведения о распределении ЕНП) </a:t>
                      </a:r>
                      <a:b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</a:br>
                      <a:endParaRPr kumimoji="0" lang="ru-RU" sz="5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j-lt"/>
                        <a:ea typeface="+mj-ea"/>
                        <a:cs typeface="+mj-cs"/>
                      </a:endParaRP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Посредством СМЭВ: </a:t>
                      </a:r>
                    </a:p>
                    <a:p>
                      <a:pPr marL="171450" indent="-171450">
                        <a:buFont typeface="Calibri" pitchFamily="34" charset="0"/>
                        <a:buChar char="̶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25 февраля – по индивидуальному запросу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5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̶"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25 февраля 2023 года по электронным запросам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5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Самарском регионе предоставлен доступ 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финансовым органам, </a:t>
                      </a:r>
                      <a:b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 них к продуктивному контуру СМЭВ подключен </a:t>
                      </a:r>
                      <a:r>
                        <a:rPr lang="ru-RU" sz="1200" b="1" i="0" u="none" strike="noStrike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(Министерство управления финансами Самарской области)</a:t>
                      </a:r>
                      <a:endParaRPr lang="ru-RU" sz="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СОСТАВ ИНФОРМАЦИИ:</a:t>
                      </a: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Calibri" pitchFamily="34" charset="0"/>
                        <a:buChar char="̶"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плательщика</a:t>
                      </a:r>
                    </a:p>
                    <a:p>
                      <a:pPr marL="171450" indent="-171450">
                        <a:buFont typeface="Calibri" pitchFamily="34" charset="0"/>
                        <a:buChar char="̶"/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ИНН ЮЛ </a:t>
                      </a:r>
                    </a:p>
                    <a:p>
                      <a:pPr marL="171450" indent="-171450">
                        <a:buFont typeface="Calibri" pitchFamily="34" charset="0"/>
                        <a:buChar char="̶"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КПП </a:t>
                      </a:r>
                    </a:p>
                    <a:p>
                      <a:pPr marL="171450" indent="-171450">
                        <a:buFont typeface="Calibri" pitchFamily="34" charset="0"/>
                        <a:buChar char="̶"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Сумма операции (+/-)</a:t>
                      </a:r>
                    </a:p>
                    <a:p>
                      <a:pPr marL="171450" indent="-171450">
                        <a:buFont typeface="Calibri" pitchFamily="34" charset="0"/>
                        <a:buChar char="̶"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Дата операции (+/-)</a:t>
                      </a:r>
                    </a:p>
                    <a:p>
                      <a:pPr marL="171450" indent="-171450">
                        <a:buFont typeface="Calibri" pitchFamily="34" charset="0"/>
                        <a:buChar char="̶"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ОКТМО</a:t>
                      </a:r>
                    </a:p>
                    <a:p>
                      <a:pPr marL="171450" indent="-171450">
                        <a:buFont typeface="Calibri" pitchFamily="34" charset="0"/>
                        <a:buChar char="̶"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КБК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45594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</a:t>
                      </a: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Результаты опроса ФО </a:t>
                      </a:r>
                      <a:br>
                        <a:rPr lang="ru-RU" sz="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по достаточности </a:t>
                      </a:r>
                      <a:br>
                        <a:rPr lang="ru-RU" sz="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и корректности </a:t>
                      </a:r>
                      <a:br>
                        <a:rPr lang="ru-RU" sz="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информации</a:t>
                      </a:r>
                      <a:endParaRPr lang="ru-RU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Работоспособность СМЭВ подтверждается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полноте и корректности данных проводится проверка</a:t>
                      </a:r>
                      <a:endParaRPr lang="ru-RU" sz="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6529274" y="1404542"/>
            <a:ext cx="0" cy="5760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475656" y="1478886"/>
            <a:ext cx="0" cy="427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115616" y="1692574"/>
            <a:ext cx="28803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115616" y="2201302"/>
            <a:ext cx="0" cy="4273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164764" y="2414990"/>
            <a:ext cx="288032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1115616" y="843558"/>
            <a:ext cx="355252" cy="353613"/>
            <a:chOff x="1115616" y="1218677"/>
            <a:chExt cx="355252" cy="353613"/>
          </a:xfrm>
        </p:grpSpPr>
        <p:sp>
          <p:nvSpPr>
            <p:cNvPr id="11" name="Овал 10"/>
            <p:cNvSpPr/>
            <p:nvPr/>
          </p:nvSpPr>
          <p:spPr>
            <a:xfrm>
              <a:off x="1221234" y="1323475"/>
              <a:ext cx="144016" cy="144016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270383" y="1372624"/>
              <a:ext cx="45719" cy="457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dirty="0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1167242" y="1270303"/>
              <a:ext cx="252000" cy="250361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dirty="0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115616" y="1218677"/>
              <a:ext cx="355252" cy="353613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dirty="0"/>
            </a:p>
          </p:txBody>
        </p:sp>
      </p:grpSp>
      <p:cxnSp>
        <p:nvCxnSpPr>
          <p:cNvPr id="22" name="Прямая соединительная линия 21"/>
          <p:cNvCxnSpPr/>
          <p:nvPr/>
        </p:nvCxnSpPr>
        <p:spPr>
          <a:xfrm>
            <a:off x="1016" y="771550"/>
            <a:ext cx="91074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ая выноска 7"/>
          <p:cNvSpPr/>
          <p:nvPr/>
        </p:nvSpPr>
        <p:spPr>
          <a:xfrm flipH="1">
            <a:off x="82243" y="4270945"/>
            <a:ext cx="288032" cy="216024"/>
          </a:xfrm>
          <a:prstGeom prst="wedgeRectCallou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6982" y="4155926"/>
            <a:ext cx="338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…</a:t>
            </a:r>
            <a:endParaRPr lang="ru-RU" b="1" dirty="0">
              <a:solidFill>
                <a:srgbClr val="00B0F0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016" y="4819288"/>
            <a:ext cx="91074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236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8676457" y="0"/>
            <a:ext cx="467544" cy="7715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000" b="0" dirty="0"/>
              <a:t/>
            </a:r>
            <a:br>
              <a:rPr lang="ru-RU" sz="2000" b="0" dirty="0"/>
            </a:br>
            <a:r>
              <a:rPr lang="ru-RU" sz="2000" b="0" dirty="0"/>
              <a:t> </a:t>
            </a:r>
            <a:endParaRPr lang="ru-RU" sz="2000" b="0" dirty="0"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1576126"/>
            <a:ext cx="3571323" cy="685762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ru-RU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52" y="195486"/>
            <a:ext cx="2621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ЕНС/ Информирование ФО </a:t>
            </a:r>
            <a:r>
              <a:rPr lang="ru-RU" sz="14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МО</a:t>
            </a:r>
            <a:endParaRPr lang="ru-RU" sz="14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262922"/>
              </p:ext>
            </p:extLst>
          </p:nvPr>
        </p:nvGraphicFramePr>
        <p:xfrm>
          <a:off x="0" y="771550"/>
          <a:ext cx="9144000" cy="3765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606"/>
                <a:gridCol w="881400"/>
                <a:gridCol w="1692874"/>
                <a:gridCol w="576064"/>
                <a:gridCol w="2304256"/>
                <a:gridCol w="2771800"/>
              </a:tblGrid>
              <a:tr h="504056"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ПОТРЕБНОСТЬ:</a:t>
                      </a:r>
                      <a:endParaRPr lang="ru-RU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Управлять кассовым остатком, знать о будущих уменьшениях</a:t>
                      </a:r>
                      <a:endParaRPr lang="ru-RU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1931"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solidFill>
                            <a:schemeClr val="bg1"/>
                          </a:solidFill>
                        </a:rPr>
                        <a:t>БЫЛО:</a:t>
                      </a:r>
                      <a:endParaRPr lang="ru-RU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договоренностям на региональном уровне налоговые органы предупреждали финансовые органы о предстоящих крупных суммах возвратов налогов </a:t>
                      </a:r>
                      <a:b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(в среднем за 3-10 дней до возврата)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9292">
                <a:tc>
                  <a:txBody>
                    <a:bodyPr/>
                    <a:lstStyle/>
                    <a:p>
                      <a:pPr algn="r"/>
                      <a:endParaRPr lang="en-US" sz="500" b="1" dirty="0" smtClean="0"/>
                    </a:p>
                    <a:p>
                      <a:pPr algn="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ru-RU" sz="800" b="1" dirty="0" smtClean="0"/>
                        <a:t>СТАЛО:</a:t>
                      </a:r>
                      <a:endParaRPr lang="ru-RU" sz="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Организовано пред-информирование по всем возможным случаям изъятий из региональных и местных бюджетов</a:t>
                      </a:r>
                      <a:endParaRPr lang="ru-RU" sz="14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0" u="none" strike="noStrike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за 1 день</a:t>
                      </a:r>
                      <a:endParaRPr lang="ru-RU" sz="1200" b="0" i="0" u="none" strike="noStrike" kern="1200" baseline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Calibri" pitchFamily="34" charset="0"/>
                        <a:buChar char="̶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 первичной декларации </a:t>
                      </a:r>
                    </a:p>
                    <a:p>
                      <a:pPr marL="171450" indent="-171450">
                        <a:buFont typeface="Calibri" pitchFamily="34" charset="0"/>
                        <a:buChar char="̶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 заявлению НП </a:t>
                      </a:r>
                    </a:p>
                    <a:p>
                      <a:pPr marL="171450" indent="-171450">
                        <a:buFont typeface="Calibri" pitchFamily="34" charset="0"/>
                        <a:buChar char="̶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из-за долга в другом налоге</a:t>
                      </a:r>
                    </a:p>
                    <a:p>
                      <a:endParaRPr lang="ru-RU" sz="5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0" u="none" strike="noStrike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15 число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месяца + </a:t>
                      </a:r>
                      <a:r>
                        <a:rPr lang="ru-RU" sz="1200" b="1" i="0" u="none" strike="noStrike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за 10 дней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 завершения камеральной 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1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налоговой проверки</a:t>
                      </a:r>
                      <a:endParaRPr lang="ru-RU" sz="1200" b="0" i="0" u="none" strike="noStrike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buFont typeface="Calibri" pitchFamily="34" charset="0"/>
                        <a:buChar char="̶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 уточненной декларации</a:t>
                      </a:r>
                    </a:p>
                    <a:p>
                      <a:endParaRPr lang="ru-RU" sz="500" b="0" i="0" u="none" strike="noStrike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Перевод вида сведений в ВПД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1475656" y="1491630"/>
            <a:ext cx="0" cy="427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115616" y="1705318"/>
            <a:ext cx="28803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115616" y="2286054"/>
            <a:ext cx="0" cy="4273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164764" y="2499742"/>
            <a:ext cx="288032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альтернативный процесс 6"/>
          <p:cNvSpPr/>
          <p:nvPr/>
        </p:nvSpPr>
        <p:spPr>
          <a:xfrm>
            <a:off x="1835696" y="4227934"/>
            <a:ext cx="1368152" cy="288032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  13.04.2023</a:t>
            </a:r>
            <a:endParaRPr lang="ru-RU" b="1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658756" y="2283718"/>
            <a:ext cx="0" cy="4273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707904" y="2497406"/>
            <a:ext cx="288032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Блок-схема: альтернативный процесс 27"/>
          <p:cNvSpPr/>
          <p:nvPr/>
        </p:nvSpPr>
        <p:spPr>
          <a:xfrm>
            <a:off x="4139952" y="2283718"/>
            <a:ext cx="1368152" cy="288032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  04.05.2023</a:t>
            </a:r>
            <a:endParaRPr lang="ru-RU" b="1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1115616" y="849985"/>
            <a:ext cx="355252" cy="353613"/>
            <a:chOff x="1115616" y="1218677"/>
            <a:chExt cx="355252" cy="353613"/>
          </a:xfrm>
        </p:grpSpPr>
        <p:sp>
          <p:nvSpPr>
            <p:cNvPr id="26" name="Овал 25"/>
            <p:cNvSpPr/>
            <p:nvPr/>
          </p:nvSpPr>
          <p:spPr>
            <a:xfrm>
              <a:off x="1221234" y="1323475"/>
              <a:ext cx="144016" cy="144016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1270383" y="1372624"/>
              <a:ext cx="45719" cy="457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167242" y="1270303"/>
              <a:ext cx="252000" cy="250361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1115616" y="1218677"/>
              <a:ext cx="355252" cy="353613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dirty="0"/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>
            <a:off x="0" y="771550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/>
          <p:nvPr/>
        </p:nvPicPr>
        <p:blipFill rotWithShape="1">
          <a:blip r:embed="rId2"/>
          <a:srcRect l="69727" t="40102" r="1454" b="4102"/>
          <a:stretch/>
        </p:blipFill>
        <p:spPr bwMode="auto">
          <a:xfrm>
            <a:off x="6372200" y="2211710"/>
            <a:ext cx="2771800" cy="2931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799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8676457" y="0"/>
            <a:ext cx="467544" cy="7715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386180"/>
              </p:ext>
            </p:extLst>
          </p:nvPr>
        </p:nvGraphicFramePr>
        <p:xfrm>
          <a:off x="0" y="771550"/>
          <a:ext cx="9144000" cy="2733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606"/>
                <a:gridCol w="881400"/>
                <a:gridCol w="2772994"/>
                <a:gridCol w="2286000"/>
                <a:gridCol w="2286000"/>
              </a:tblGrid>
              <a:tr h="569086"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ПОТРЕБНОСТЬ:</a:t>
                      </a:r>
                      <a:endParaRPr lang="ru-RU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Получать быстрые и сводные данные о поступлениях налогов для прогнозирования бюджета и сравнения с прошлыми периодами</a:t>
                      </a:r>
                      <a:endParaRPr lang="ru-RU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1034"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solidFill>
                            <a:schemeClr val="bg1"/>
                          </a:solidFill>
                        </a:rPr>
                        <a:t>БЫЛО:</a:t>
                      </a:r>
                      <a:endParaRPr lang="ru-RU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Ежемесячные данные о поступлениях по видам доходов и муниципальным образованиям (обезличенные)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410 от 18.08.2004</a:t>
                      </a:r>
                      <a:endParaRPr lang="ru-RU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8617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СТАЛО:</a:t>
                      </a:r>
                    </a:p>
                    <a:p>
                      <a:pPr algn="r"/>
                      <a:endParaRPr lang="ru-RU" sz="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Ежемесячные данные по прежней форме</a:t>
                      </a:r>
                      <a:endParaRPr lang="ru-RU" sz="1300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500" b="1" i="0" u="none" strike="noStrike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br>
                        <a:rPr lang="en-US" sz="500" b="1" i="0" u="none" strike="noStrike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1" i="0" u="none" strike="noStrike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lang="ru-RU" sz="1300" b="1" i="0" u="none" strike="noStrike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Оперативные данные </a:t>
                      </a:r>
                      <a:endParaRPr lang="ru-RU" sz="13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Первое тестирование 02-03.05 (по результатам апрельской декларационной кампании)</a:t>
                      </a:r>
                    </a:p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Направление данных через УФНС по субъектам РФ</a:t>
                      </a:r>
                    </a:p>
                    <a:p>
                      <a:r>
                        <a:rPr lang="ru-RU" sz="1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Запуск в </a:t>
                      </a:r>
                      <a:r>
                        <a:rPr lang="ru-RU" sz="1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пром</a:t>
                      </a:r>
                      <a:r>
                        <a:rPr lang="en-US" sz="1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июнь 2023</a:t>
                      </a:r>
                    </a:p>
                    <a:p>
                      <a:r>
                        <a:rPr lang="ru-RU" sz="1000" b="1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Перевод </a:t>
                      </a:r>
                      <a:endParaRPr lang="ru-RU" sz="1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вид сведений в ВПД 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(первое размещение произведено 26.06.2023)</a:t>
                      </a:r>
                      <a:endParaRPr lang="ru-RU" sz="1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72342">
                <a:tc gridSpan="3">
                  <a:txBody>
                    <a:bodyPr/>
                    <a:lstStyle/>
                    <a:p>
                      <a:pPr marL="171450" indent="-171450">
                        <a:buFont typeface="Calibri" pitchFamily="34" charset="0"/>
                        <a:buChar char="̶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видам доходов</a:t>
                      </a:r>
                    </a:p>
                    <a:p>
                      <a:pPr marL="171450" indent="-171450">
                        <a:buFont typeface="Calibri" pitchFamily="34" charset="0"/>
                        <a:buChar char="̶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муниципальным образованиям</a:t>
                      </a:r>
                    </a:p>
                    <a:p>
                      <a:pPr marL="171450" indent="-171450">
                        <a:buFont typeface="Calibri" pitchFamily="34" charset="0"/>
                        <a:buChar char="̶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Позволяет делать выборки по любым признакам: налогам, видам экономической деятельности, принадлежности к территориям и т.д.</a:t>
                      </a:r>
                    </a:p>
                    <a:p>
                      <a:pPr algn="r"/>
                      <a:endParaRPr lang="ru-RU" sz="800" b="1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1-ЕНР</a:t>
                      </a:r>
                      <a:endParaRPr lang="ru-RU" sz="1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Периодичность –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ежемесячно</a:t>
                      </a:r>
                      <a:r>
                        <a:rPr lang="en-US" sz="1000" b="1" i="0" u="none" strike="noStrike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(нарастающим итогом), </a:t>
                      </a:r>
                      <a:b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ежедневно</a:t>
                      </a:r>
                      <a:r>
                        <a:rPr lang="ru-RU" sz="1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текущем месяце</a:t>
                      </a:r>
                    </a:p>
                    <a:p>
                      <a:pPr marL="171450" indent="-171450">
                        <a:buFont typeface="Calibri" pitchFamily="34" charset="0"/>
                        <a:buChar char="̶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 налоги </a:t>
                      </a:r>
                    </a:p>
                    <a:p>
                      <a:pPr marL="171450" indent="-171450">
                        <a:buFont typeface="Calibri" pitchFamily="34" charset="0"/>
                        <a:buChar char="̶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Региональный разрез</a:t>
                      </a:r>
                    </a:p>
                    <a:p>
                      <a:endParaRPr lang="ru-RU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000" b="0" dirty="0"/>
              <a:t/>
            </a:r>
            <a:br>
              <a:rPr lang="ru-RU" sz="2000" b="0" dirty="0"/>
            </a:br>
            <a:r>
              <a:rPr lang="ru-RU" sz="2000" b="0" dirty="0"/>
              <a:t> </a:t>
            </a:r>
            <a:endParaRPr lang="ru-RU" sz="2000" b="0" dirty="0"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1576126"/>
            <a:ext cx="3571323" cy="685762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ru-RU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771550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9552" y="195486"/>
            <a:ext cx="2621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ЕНС/ Информирование ФО </a:t>
            </a:r>
            <a:r>
              <a:rPr lang="ru-RU" sz="14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МО</a:t>
            </a:r>
            <a:endParaRPr lang="ru-RU" sz="14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316046" y="1354620"/>
            <a:ext cx="0" cy="427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956006" y="1568308"/>
            <a:ext cx="28803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56006" y="1928349"/>
            <a:ext cx="0" cy="35536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009998" y="2106033"/>
            <a:ext cx="288032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668616" y="1417004"/>
            <a:ext cx="0" cy="3626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662024" y="1928349"/>
            <a:ext cx="0" cy="35536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716016" y="2106033"/>
            <a:ext cx="288032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Блок-схема: альтернативный процесс 22"/>
          <p:cNvSpPr/>
          <p:nvPr/>
        </p:nvSpPr>
        <p:spPr>
          <a:xfrm>
            <a:off x="179512" y="3003798"/>
            <a:ext cx="4248472" cy="432048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Переданы </a:t>
            </a:r>
            <a:r>
              <a:rPr lang="ru-RU" sz="1000" dirty="0"/>
              <a:t>данные на 01.02.2023 </a:t>
            </a:r>
            <a:r>
              <a:rPr lang="ru-RU" sz="1000" dirty="0" smtClean="0"/>
              <a:t>- 01.06.2023</a:t>
            </a:r>
            <a:endParaRPr lang="ru-RU" sz="1000" dirty="0"/>
          </a:p>
          <a:p>
            <a:pPr algn="ctr"/>
            <a:r>
              <a:rPr lang="ru-RU" sz="1000" dirty="0"/>
              <a:t>До 01.08.2023 стабилизация + задолженность по ИНН</a:t>
            </a:r>
            <a:endParaRPr lang="ru-RU" sz="10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72000" y="1851670"/>
            <a:ext cx="0" cy="322449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971600" y="877515"/>
            <a:ext cx="355252" cy="353613"/>
            <a:chOff x="1115616" y="1218677"/>
            <a:chExt cx="355252" cy="353613"/>
          </a:xfrm>
        </p:grpSpPr>
        <p:sp>
          <p:nvSpPr>
            <p:cNvPr id="33" name="Овал 32"/>
            <p:cNvSpPr/>
            <p:nvPr/>
          </p:nvSpPr>
          <p:spPr>
            <a:xfrm>
              <a:off x="1221234" y="1323475"/>
              <a:ext cx="144016" cy="144016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270383" y="1372624"/>
              <a:ext cx="45719" cy="457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167242" y="1270303"/>
              <a:ext cx="252000" cy="250361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1115616" y="1218677"/>
              <a:ext cx="355252" cy="353613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/>
            </a:p>
          </p:txBody>
        </p:sp>
      </p:grpSp>
      <p:pic>
        <p:nvPicPr>
          <p:cNvPr id="27" name="Рисунок 26"/>
          <p:cNvPicPr/>
          <p:nvPr/>
        </p:nvPicPr>
        <p:blipFill rotWithShape="1">
          <a:blip r:embed="rId2"/>
          <a:srcRect l="3349" t="71921" r="2344" b="5085"/>
          <a:stretch/>
        </p:blipFill>
        <p:spPr bwMode="auto">
          <a:xfrm>
            <a:off x="0" y="3507854"/>
            <a:ext cx="9144001" cy="15925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81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472500"/>
              </p:ext>
            </p:extLst>
          </p:nvPr>
        </p:nvGraphicFramePr>
        <p:xfrm>
          <a:off x="0" y="771550"/>
          <a:ext cx="9144000" cy="4302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606"/>
                <a:gridCol w="881400"/>
                <a:gridCol w="2772994"/>
                <a:gridCol w="4572000"/>
              </a:tblGrid>
              <a:tr h="569086"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ПОТРЕБНОСТЬ:</a:t>
                      </a:r>
                      <a:endParaRPr lang="ru-RU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Получать быстрые и сводные данные о поступлениях налогов для прогнозирования бюджета и сравнения с прошлыми периодами</a:t>
                      </a:r>
                      <a:r>
                        <a:rPr lang="en-US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продолжение)</a:t>
                      </a:r>
                      <a:endParaRPr lang="ru-RU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002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ОПЕРАТИВНЫЕ ДАННЫЕ / выгрузки начислений, поступлений, переплат, долгов, резервов</a:t>
                      </a:r>
                      <a:endParaRPr lang="ru-RU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8513">
                <a:tc gridSpan="3"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Начисления</a:t>
                      </a:r>
                    </a:p>
                    <a:p>
                      <a:pPr algn="l"/>
                      <a:endParaRPr lang="ru-RU" sz="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l"/>
                      <a:endParaRPr lang="ru-RU" sz="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l"/>
                      <a:endParaRPr lang="ru-RU" sz="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l"/>
                      <a:endParaRPr lang="ru-RU" sz="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l"/>
                      <a:endParaRPr lang="ru-RU" sz="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r>
                        <a:rPr lang="ru-RU" sz="800" b="1" i="0" u="none" strike="noStrike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ЦЕЛЬ ДАШБОРДА </a:t>
                      </a:r>
                      <a:r>
                        <a:rPr lang="ru-RU" sz="800" b="0" i="0" u="none" strike="noStrike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-оперативное представление региональным властям информации о статике и динамике налогов в сопоставимых условиях 2022 г.</a:t>
                      </a:r>
                      <a:r>
                        <a:rPr lang="en-US" sz="800" b="0" i="0" u="none" strike="noStrike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800" b="0" i="0" u="none" strike="noStrike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500" b="0" i="0" u="none" strike="noStrike" kern="12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Calibri" pitchFamily="34" charset="0"/>
                        <a:buChar char="̶"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 учетом обратной связи </a:t>
                      </a:r>
                      <a:r>
                        <a:rPr lang="ru-RU" sz="800" b="0" i="0" u="none" strike="noStrike" kern="12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дашборд</a:t>
                      </a:r>
                      <a:r>
                        <a:rPr lang="ru-RU" sz="800" b="0" i="0" u="none" strike="noStrike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за 5 месяцев доработан и выгружен 01.06.2023 по всем регионам</a:t>
                      </a:r>
                    </a:p>
                    <a:p>
                      <a:pPr marL="171450" indent="-171450">
                        <a:buFont typeface="Calibri" pitchFamily="34" charset="0"/>
                        <a:buChar char="̶"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Дополнен переплатами и резервами на 01.01.2023 и текущую дату</a:t>
                      </a:r>
                    </a:p>
                    <a:p>
                      <a:pPr marL="171450" indent="-171450">
                        <a:buFont typeface="Calibri" pitchFamily="34" charset="0"/>
                        <a:buChar char="̶"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Прилагается детализация по всем КБК и муниципалитетам</a:t>
                      </a:r>
                    </a:p>
                    <a:p>
                      <a:pPr algn="l"/>
                      <a:endParaRPr lang="ru-RU" sz="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l"/>
                      <a:endParaRPr lang="ru-RU" sz="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l"/>
                      <a:endParaRPr lang="ru-RU" sz="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l"/>
                      <a:endParaRPr lang="ru-RU" sz="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l"/>
                      <a:endParaRPr lang="ru-RU" sz="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l"/>
                      <a:endParaRPr lang="ru-RU" sz="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l"/>
                      <a:endParaRPr lang="ru-RU" sz="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l"/>
                      <a:endParaRPr lang="ru-RU" sz="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l"/>
                      <a:endParaRPr lang="ru-RU" sz="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l"/>
                      <a:endParaRPr lang="ru-RU" sz="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l"/>
                      <a:endParaRPr lang="ru-RU" sz="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l"/>
                      <a:endParaRPr lang="ru-RU" sz="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l"/>
                      <a:endParaRPr lang="ru-RU" sz="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l"/>
                      <a:endParaRPr lang="ru-RU" sz="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l"/>
                      <a:endParaRPr lang="ru-RU" sz="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Поступления</a:t>
                      </a:r>
                    </a:p>
                    <a:p>
                      <a:pPr marL="0" algn="l" defTabSz="914400" rtl="0" eaLnBrk="1" latinLnBrk="0" hangingPunct="1"/>
                      <a:endParaRPr lang="ru-RU" sz="800" b="1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800" b="1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800" b="1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800" b="1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800" b="1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800" b="1" i="0" u="none" strike="noStrike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Запланировано :</a:t>
                      </a:r>
                      <a:endParaRPr lang="ru-RU" sz="800" b="0" i="0" u="none" strike="noStrike" kern="12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Calibri" pitchFamily="34" charset="0"/>
                        <a:buChar char="̶"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Поступления по государственной пошлине и штрафам </a:t>
                      </a:r>
                    </a:p>
                    <a:p>
                      <a:pPr marL="171450" indent="-171450">
                        <a:buFont typeface="Calibri" pitchFamily="34" charset="0"/>
                        <a:buChar char="̶"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Прямые поступления по КБК</a:t>
                      </a:r>
                    </a:p>
                    <a:p>
                      <a:pPr marL="171450" indent="-171450">
                        <a:buFont typeface="Calibri" pitchFamily="34" charset="0"/>
                        <a:buChar char="̶"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Подтверждения к возмещению (вычеты) НДФЛ и Акцизы </a:t>
                      </a:r>
                    </a:p>
                    <a:p>
                      <a:pPr marL="171450" indent="-171450">
                        <a:buFont typeface="Calibri" pitchFamily="34" charset="0"/>
                        <a:buChar char="̶"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Погашение начислений переплатой внутри КБК </a:t>
                      </a:r>
                    </a:p>
                    <a:p>
                      <a:pPr marL="171450" indent="-171450">
                        <a:buFont typeface="Calibri" pitchFamily="34" charset="0"/>
                        <a:buChar char="̶"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Поступления по заявлению о предстоящих платежах </a:t>
                      </a:r>
                    </a:p>
                    <a:p>
                      <a:pPr marL="171450" indent="-171450">
                        <a:buFont typeface="Calibri" pitchFamily="34" charset="0"/>
                        <a:buChar char="̶"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Отмена зачислений предстоящих платежах</a:t>
                      </a:r>
                    </a:p>
                    <a:p>
                      <a:pPr marL="171450" indent="-171450">
                        <a:buFont typeface="Calibri" pitchFamily="34" charset="0"/>
                        <a:buChar char="̶"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Индивидуальные перечни (ТОП-200) по изъятиям из бюджета, уплатам, погашению долга</a:t>
                      </a:r>
                    </a:p>
                    <a:p>
                      <a:pPr marL="171450" indent="-171450">
                        <a:buFont typeface="Calibri" pitchFamily="34" charset="0"/>
                        <a:buChar char="̶"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Перевод </a:t>
                      </a:r>
                      <a:r>
                        <a:rPr lang="ru-RU" sz="800" b="0" i="0" u="none" strike="noStrike" kern="12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дашбордов</a:t>
                      </a:r>
                      <a:r>
                        <a:rPr lang="ru-RU" sz="800" b="0" i="0" u="none" strike="noStrike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в вид сведений в ВПД (первое размещение запланировано на 03.07.2023)</a:t>
                      </a:r>
                    </a:p>
                    <a:p>
                      <a:pPr marL="0" algn="l" defTabSz="914400" rtl="0" eaLnBrk="1" latinLnBrk="0" hangingPunct="1"/>
                      <a:endParaRPr lang="ru-RU" sz="8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000" b="0" dirty="0"/>
              <a:t/>
            </a:r>
            <a:br>
              <a:rPr lang="ru-RU" sz="2000" b="0" dirty="0"/>
            </a:br>
            <a:r>
              <a:rPr lang="ru-RU" sz="2000" b="0" dirty="0"/>
              <a:t> </a:t>
            </a:r>
            <a:endParaRPr lang="ru-RU" sz="2000" b="0" dirty="0"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1576126"/>
            <a:ext cx="3571323" cy="685762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ru-RU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771550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9552" y="195486"/>
            <a:ext cx="2621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ЕНС/ Информирование ФО </a:t>
            </a:r>
            <a:r>
              <a:rPr lang="ru-RU" sz="14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МО</a:t>
            </a:r>
            <a:endParaRPr lang="ru-RU" sz="14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971600" y="877515"/>
            <a:ext cx="355252" cy="353613"/>
            <a:chOff x="1115616" y="1218677"/>
            <a:chExt cx="355252" cy="353613"/>
          </a:xfrm>
        </p:grpSpPr>
        <p:sp>
          <p:nvSpPr>
            <p:cNvPr id="33" name="Овал 32"/>
            <p:cNvSpPr/>
            <p:nvPr/>
          </p:nvSpPr>
          <p:spPr>
            <a:xfrm>
              <a:off x="1221234" y="1323475"/>
              <a:ext cx="144016" cy="144016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270383" y="1372624"/>
              <a:ext cx="45719" cy="457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167242" y="1270303"/>
              <a:ext cx="252000" cy="250361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1115616" y="1218677"/>
              <a:ext cx="355252" cy="353613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/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8676457" y="0"/>
            <a:ext cx="467544" cy="7715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821389"/>
              </p:ext>
            </p:extLst>
          </p:nvPr>
        </p:nvGraphicFramePr>
        <p:xfrm>
          <a:off x="107502" y="1779663"/>
          <a:ext cx="4104458" cy="437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7013"/>
                <a:gridCol w="298506"/>
                <a:gridCol w="472635"/>
                <a:gridCol w="648072"/>
                <a:gridCol w="648072"/>
                <a:gridCol w="720080"/>
                <a:gridCol w="720080"/>
              </a:tblGrid>
              <a:tr h="159491"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28.03.2023</a:t>
                      </a:r>
                      <a:endParaRPr lang="ru-RU" sz="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КБК</a:t>
                      </a:r>
                      <a:endParaRPr lang="ru-RU" sz="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ОКТМО</a:t>
                      </a:r>
                      <a:endParaRPr lang="ru-RU" sz="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Начислено по декларации</a:t>
                      </a:r>
                      <a:endParaRPr lang="ru-RU" sz="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Уменьшено по декларации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Начислено </a:t>
                      </a:r>
                      <a:br>
                        <a:rPr lang="ru-RU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 уведомлению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Уменьшено </a:t>
                      </a:r>
                      <a:br>
                        <a:rPr lang="ru-RU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 уведомлению</a:t>
                      </a:r>
                      <a:endParaRPr lang="ru-RU" sz="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548"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26.04.2023</a:t>
                      </a:r>
                      <a:endParaRPr lang="ru-RU" sz="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938637"/>
              </p:ext>
            </p:extLst>
          </p:nvPr>
        </p:nvGraphicFramePr>
        <p:xfrm>
          <a:off x="4644008" y="1779662"/>
          <a:ext cx="4248472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118"/>
                <a:gridCol w="1062118"/>
                <a:gridCol w="1062118"/>
                <a:gridCol w="1062118"/>
              </a:tblGrid>
              <a:tr h="216024">
                <a:tc>
                  <a:txBody>
                    <a:bodyPr/>
                    <a:lstStyle/>
                    <a:p>
                      <a:r>
                        <a:rPr lang="ru-RU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29.03.2023</a:t>
                      </a:r>
                      <a:endParaRPr lang="ru-RU" sz="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КБК</a:t>
                      </a:r>
                      <a:endParaRPr lang="ru-RU" sz="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ОКТМО</a:t>
                      </a:r>
                      <a:endParaRPr lang="ru-RU" sz="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Сумма</a:t>
                      </a:r>
                      <a:endParaRPr lang="ru-RU" sz="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28.04.2023</a:t>
                      </a:r>
                      <a:endParaRPr lang="ru-RU" sz="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579862"/>
            <a:ext cx="9073007" cy="143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0" y="3507854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-36512" y="771550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284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676457" y="0"/>
            <a:ext cx="467544" cy="7715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229600" cy="565572"/>
          </a:xfrm>
        </p:spPr>
        <p:txBody>
          <a:bodyPr>
            <a:noAutofit/>
          </a:bodyPr>
          <a:lstStyle/>
          <a:p>
            <a:pPr algn="l" defTabSz="816296"/>
            <a:r>
              <a:rPr lang="ru-RU" sz="1400" b="1" dirty="0">
                <a:solidFill>
                  <a:srgbClr val="005AA9"/>
                </a:solidFill>
              </a:rPr>
              <a:t>Личный  кабинет  финансового  органа  субъекта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8" y="1576126"/>
            <a:ext cx="3571323" cy="685762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ru-RU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771550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111573"/>
              </p:ext>
            </p:extLst>
          </p:nvPr>
        </p:nvGraphicFramePr>
        <p:xfrm>
          <a:off x="179512" y="1059582"/>
          <a:ext cx="8712968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835292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Состав информации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Дашборд</a:t>
                      </a:r>
                      <a:r>
                        <a:rPr lang="ru-RU" sz="1200" baseline="0" dirty="0" smtClean="0"/>
                        <a:t> о начисленных и уплаченных суммах налоговых платежей по видам налогов в рамках ЕНС</a:t>
                      </a:r>
                      <a:endParaRPr lang="ru-RU" sz="1200" dirty="0"/>
                    </a:p>
                  </a:txBody>
                  <a:tcPr/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Фактические перечисления средств с ЕНП в разрезе налогоплательщиков и налогов (сейчас</a:t>
                      </a:r>
                      <a:r>
                        <a:rPr lang="ru-RU" sz="1200" baseline="0" dirty="0" smtClean="0"/>
                        <a:t> представляется через СМЭВ)</a:t>
                      </a:r>
                      <a:endParaRPr lang="ru-RU" sz="1200" dirty="0"/>
                    </a:p>
                  </a:txBody>
                  <a:tcPr/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Задолженность по платежам в разрезе</a:t>
                      </a:r>
                      <a:r>
                        <a:rPr lang="ru-RU" sz="1200" baseline="0" dirty="0" smtClean="0"/>
                        <a:t> налогоплательщиков и налогов</a:t>
                      </a:r>
                      <a:endParaRPr lang="ru-RU" sz="1200" dirty="0"/>
                    </a:p>
                  </a:txBody>
                  <a:tcPr/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Информация о представленных декларациях «к уменьшению» с указанием регистрационного номера декларации и статуса ее рассмотрения (в ходе камеральной проверки)</a:t>
                      </a:r>
                      <a:endParaRPr lang="ru-RU" sz="1200" dirty="0"/>
                    </a:p>
                  </a:txBody>
                  <a:tcPr/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Планируемые изъятия средств с единых</a:t>
                      </a:r>
                      <a:r>
                        <a:rPr lang="ru-RU" sz="1200" baseline="0" dirty="0" smtClean="0"/>
                        <a:t> счетов бюджетов на ЕНС с пояснениями</a:t>
                      </a:r>
                      <a:endParaRPr lang="ru-RU" sz="1200" dirty="0"/>
                    </a:p>
                  </a:txBody>
                  <a:tcPr/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Прогноз</a:t>
                      </a:r>
                      <a:r>
                        <a:rPr lang="ru-RU" sz="1200" baseline="0" dirty="0" smtClean="0"/>
                        <a:t> поступления налоговых платежей на очередной финансовый год и плановый период</a:t>
                      </a:r>
                      <a:endParaRPr lang="ru-RU" sz="1200" dirty="0"/>
                    </a:p>
                  </a:txBody>
                  <a:tcPr/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Кассовый план на очередной финансовый год</a:t>
                      </a:r>
                      <a:endParaRPr lang="ru-RU" sz="1200" dirty="0"/>
                    </a:p>
                  </a:txBody>
                  <a:tcPr/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Статистическая налоговая отчетность: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200" dirty="0" smtClean="0"/>
                        <a:t>о начисленных, поступивших налогах и о налоговой задолженности , в том числе по видам экономической деятельности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200" dirty="0" smtClean="0"/>
                        <a:t>о налогооблагаемой базе по видам налогов</a:t>
                      </a:r>
                      <a:endParaRPr lang="ru-RU" sz="1200" dirty="0"/>
                    </a:p>
                  </a:txBody>
                  <a:tcPr/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Аналитическая информация о ходе исполнения плановых показателей по налоговым доходам,</a:t>
                      </a:r>
                      <a:r>
                        <a:rPr lang="ru-RU" sz="1200" baseline="0" dirty="0" smtClean="0"/>
                        <a:t> в том числе в сравнении </a:t>
                      </a:r>
                      <a:br>
                        <a:rPr lang="ru-RU" sz="1200" baseline="0" dirty="0" smtClean="0"/>
                      </a:br>
                      <a:r>
                        <a:rPr lang="ru-RU" sz="1200" baseline="0" dirty="0" smtClean="0"/>
                        <a:t>с АППГ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55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1" cy="771550"/>
            <a:chOff x="0" y="0"/>
            <a:chExt cx="9144001" cy="77155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676457" y="0"/>
              <a:ext cx="467544" cy="7715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8</a:t>
              </a: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771550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8229600" y="4229100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endParaRPr lang="ru-RU" sz="4800" b="1" dirty="0" smtClean="0">
              <a:solidFill>
                <a:srgbClr val="005AA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8424" y="4371950"/>
            <a:ext cx="576064" cy="57606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algn="ctr">
              <a:lnSpc>
                <a:spcPts val="1878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5" t="7933" r="15164" b="5696"/>
          <a:stretch/>
        </p:blipFill>
        <p:spPr bwMode="auto">
          <a:xfrm>
            <a:off x="1331640" y="282665"/>
            <a:ext cx="6408712" cy="45386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08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000" b="0" dirty="0"/>
              <a:t/>
            </a:r>
            <a:br>
              <a:rPr lang="ru-RU" sz="2000" b="0" dirty="0"/>
            </a:br>
            <a:r>
              <a:rPr lang="ru-RU" sz="2000" b="0" dirty="0"/>
              <a:t> </a:t>
            </a:r>
            <a:endParaRPr lang="ru-RU" sz="2000" b="0" dirty="0"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1576126"/>
            <a:ext cx="3571323" cy="685762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ru-RU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267481"/>
            <a:ext cx="1634480" cy="56183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r>
              <a:rPr lang="ru-RU" sz="3000" b="1" dirty="0" smtClean="0">
                <a:solidFill>
                  <a:srgbClr val="00B0F0"/>
                </a:solidFill>
              </a:rPr>
              <a:t>Спасибо за внимание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5576" y="0"/>
            <a:ext cx="0" cy="51435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755576" y="2067694"/>
            <a:ext cx="8388424" cy="7200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755576" y="2931790"/>
            <a:ext cx="8388424" cy="7200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3201" y="4227933"/>
            <a:ext cx="4956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" dirty="0" smtClean="0"/>
              <a:t>САМАРА</a:t>
            </a:r>
          </a:p>
          <a:p>
            <a:pPr algn="ctr"/>
            <a:endParaRPr lang="ru-RU" sz="400" dirty="0" smtClean="0"/>
          </a:p>
          <a:p>
            <a:pPr algn="ctr"/>
            <a:endParaRPr lang="ru-RU" sz="200" dirty="0" smtClean="0"/>
          </a:p>
          <a:p>
            <a:pPr algn="ctr">
              <a:lnSpc>
                <a:spcPts val="1800"/>
              </a:lnSpc>
            </a:pPr>
            <a:r>
              <a:rPr lang="ru-RU" sz="2400" b="1" dirty="0" smtClean="0"/>
              <a:t>20</a:t>
            </a:r>
            <a:br>
              <a:rPr lang="ru-RU" sz="2400" b="1" dirty="0" smtClean="0"/>
            </a:br>
            <a:r>
              <a:rPr lang="ru-RU" sz="2400" b="1" dirty="0" smtClean="0"/>
              <a:t>23</a:t>
            </a:r>
            <a:endParaRPr lang="ru-RU" sz="2400" b="1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65228" t="41740" r="16736" b="37913"/>
          <a:stretch/>
        </p:blipFill>
        <p:spPr bwMode="auto">
          <a:xfrm>
            <a:off x="6372200" y="1923678"/>
            <a:ext cx="2040632" cy="1188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75656" y="165869"/>
            <a:ext cx="1079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spc="-100" dirty="0" smtClean="0"/>
              <a:t>Ф Е Д Е Р А Л Ь Н А Я    </a:t>
            </a:r>
            <a:br>
              <a:rPr lang="ru-RU" sz="800" b="1" spc="-100" dirty="0" smtClean="0"/>
            </a:br>
            <a:r>
              <a:rPr lang="ru-RU" sz="800" b="1" spc="-100" dirty="0" smtClean="0"/>
              <a:t>Н А Л О Г О В А Я   С Л У Ж Б А</a:t>
            </a:r>
            <a:endParaRPr lang="ru-RU" sz="800" b="1" spc="-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2317" y="123478"/>
            <a:ext cx="461796" cy="48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6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13312</TotalTime>
  <Words>659</Words>
  <Application>Microsoft Office PowerPoint</Application>
  <PresentationFormat>Экран (16:9)</PresentationFormat>
  <Paragraphs>191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</vt:lpstr>
      <vt:lpstr>   </vt:lpstr>
      <vt:lpstr>   </vt:lpstr>
      <vt:lpstr>   </vt:lpstr>
      <vt:lpstr>   </vt:lpstr>
      <vt:lpstr>   </vt:lpstr>
      <vt:lpstr>Личный  кабинет  финансового  органа  субъекта</vt:lpstr>
      <vt:lpstr>Презентация PowerPoint</vt:lpstr>
      <vt:lpstr> 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Кравченко Наталья Алексеевна</dc:creator>
  <cp:lastModifiedBy>Самойлова Наталья Савельевна</cp:lastModifiedBy>
  <cp:revision>1071</cp:revision>
  <cp:lastPrinted>2023-06-27T08:13:21Z</cp:lastPrinted>
  <dcterms:created xsi:type="dcterms:W3CDTF">2013-08-28T05:26:28Z</dcterms:created>
  <dcterms:modified xsi:type="dcterms:W3CDTF">2023-07-14T04:35:49Z</dcterms:modified>
</cp:coreProperties>
</file>