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3" r:id="rId3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2" pos="3840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7272" userDrawn="1">
          <p15:clr>
            <a:srgbClr val="A4A3A4"/>
          </p15:clr>
        </p15:guide>
        <p15:guide id="5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48B"/>
    <a:srgbClr val="FF7C80"/>
    <a:srgbClr val="FF3300"/>
    <a:srgbClr val="17B580"/>
    <a:srgbClr val="45C2C2"/>
    <a:srgbClr val="F20291"/>
    <a:srgbClr val="1F8AAD"/>
    <a:srgbClr val="0681B0"/>
    <a:srgbClr val="9ADDC2"/>
    <a:srgbClr val="BDE8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156" autoAdjust="0"/>
    <p:restoredTop sz="97986" autoAdjust="0"/>
  </p:normalViewPr>
  <p:slideViewPr>
    <p:cSldViewPr snapToGrid="0" showGuides="1">
      <p:cViewPr>
        <p:scale>
          <a:sx n="122" d="100"/>
          <a:sy n="122" d="100"/>
        </p:scale>
        <p:origin x="624" y="840"/>
      </p:cViewPr>
      <p:guideLst>
        <p:guide orient="horz" pos="2160"/>
        <p:guide pos="3840"/>
        <p:guide pos="432"/>
        <p:guide pos="72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76E04-04EA-447C-A4C9-2285FC1D7DE5}" type="datetimeFigureOut">
              <a:rPr lang="en-US" smtClean="0"/>
              <a:pPr/>
              <a:t>2/15/2023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F24D5-6FA7-458D-98B3-4C3EC50C59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405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22FF36E-D742-41FF-86BF-DB06B752CA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3FB5A01-95C3-45AE-8F91-DA55376D2C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C0FF61A-4986-4212-BC69-7CFEA1534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9124-F480-403E-A988-0BA85AE1B687}" type="datetimeFigureOut">
              <a:rPr lang="en-US" smtClean="0"/>
              <a:pPr/>
              <a:t>2/15/2023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989A63F-84D7-42FA-A7DF-6E2BA803A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9602AFF-AE75-405D-8935-07379B93B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076B-7A76-4AF4-921E-2D2B80443D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840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AD696E-30D8-4BCA-9AC0-48BE4BCC8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ECE48FC-0B66-4855-91F3-A397BF3CE6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2F1B0E8-EE46-45EA-BEB2-207B6088A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9124-F480-403E-A988-0BA85AE1B687}" type="datetimeFigureOut">
              <a:rPr lang="en-US" smtClean="0"/>
              <a:pPr/>
              <a:t>2/15/2023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081331E-A467-47EF-98A2-4171C3DFB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E5E0359-C092-4198-98BA-0D78EC14A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076B-7A76-4AF4-921E-2D2B80443D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13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F8F9FEB-1C77-420D-8BA2-F777DAB2BF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08C9CC5-A75C-4251-8686-963304442E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F8F2058-21B4-47AD-A445-F8FC7ACA4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9124-F480-403E-A988-0BA85AE1B687}" type="datetimeFigureOut">
              <a:rPr lang="en-US" smtClean="0"/>
              <a:pPr/>
              <a:t>2/15/2023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93EF04E-B140-4E59-9FE5-6685DA10D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D7DA313-75C0-4FBB-9BCB-94A714C76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076B-7A76-4AF4-921E-2D2B80443D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447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E62217-5043-4906-9C1A-19B086BC5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41D0B98-5BE2-438B-8B3E-D45EE6977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340E684-94C1-47AF-827D-CF0E3EFC8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9124-F480-403E-A988-0BA85AE1B687}" type="datetimeFigureOut">
              <a:rPr lang="en-US" smtClean="0"/>
              <a:pPr/>
              <a:t>2/15/2023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0BA9A84-7222-43F9-8755-01CE29192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DD59720-0C61-4CB2-8461-7F5D48F9F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076B-7A76-4AF4-921E-2D2B80443D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290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CF6D49B-BDCB-4C87-B9ED-E136D7AE0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11CDB91-58D4-4B8B-82AB-09D639C1D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2FCC830-FA68-439F-9629-21E2C9A94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9124-F480-403E-A988-0BA85AE1B687}" type="datetimeFigureOut">
              <a:rPr lang="en-US" smtClean="0"/>
              <a:pPr/>
              <a:t>2/15/2023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BE38687-F5C4-41F0-BF4A-89ACF1B66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B1E444A-547E-409C-8D8A-7A415A157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076B-7A76-4AF4-921E-2D2B80443D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182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2A55EF-4798-46AF-A3DE-9E2846ED1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2B2A393-C6DD-4989-8A64-7921D93EED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91574A1-5AF7-49DD-968A-D59822612A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97F6725-646C-4F5D-8F5F-ACB2CE2B8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9124-F480-403E-A988-0BA85AE1B687}" type="datetimeFigureOut">
              <a:rPr lang="en-US" smtClean="0"/>
              <a:pPr/>
              <a:t>2/15/2023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CFAFB24-4D31-41D0-8A4C-B3E27559F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0C7FA7E-9887-410C-8DFF-09030C734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076B-7A76-4AF4-921E-2D2B80443D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84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0B7A9CE-B4EF-476C-96B0-FF36C7568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95D2369-0DAB-453A-9874-846EEBAC1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624578D-2A4C-435A-B996-3587EE45A8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846F75B-5428-416A-AACC-B10BC5703E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1675593-CE7A-4A1A-9759-6EAD157C82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609E15F3-4E3C-4520-BA8E-D9C3B7B82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9124-F480-403E-A988-0BA85AE1B687}" type="datetimeFigureOut">
              <a:rPr lang="en-US" smtClean="0"/>
              <a:pPr/>
              <a:t>2/15/2023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14D7743-BFE9-4FDF-B619-A5D0A0AC5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2423D764-F04F-4756-ADAA-6705C3897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076B-7A76-4AF4-921E-2D2B80443D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531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67FA6B-21FF-4E12-95C2-B6CE6D785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C063016-83CA-4C49-B552-ADE8E2BD9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9124-F480-403E-A988-0BA85AE1B687}" type="datetimeFigureOut">
              <a:rPr lang="en-US" smtClean="0"/>
              <a:pPr/>
              <a:t>2/15/2023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428F744-E61D-4DD5-98D8-F866346CA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73AF878-2E2F-4F5D-982A-3273B74E8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076B-7A76-4AF4-921E-2D2B80443D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830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485A32F-ABAD-4396-BC91-35700E4BC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9124-F480-403E-A988-0BA85AE1B687}" type="datetimeFigureOut">
              <a:rPr lang="en-US" smtClean="0"/>
              <a:pPr/>
              <a:t>2/15/2023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A577B16B-7D1E-4DF0-A6B8-315DB4805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304AFA6-6058-4A08-BB82-C50B6D972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076B-7A76-4AF4-921E-2D2B80443D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132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58E8D9-7886-4C3E-B5F2-240C3D9EF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7A9E0B1-38A3-4DE7-B310-E204F909B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D1EAFE4-8B38-4ED1-ADF4-E93C8AB5AA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3A84692-7A41-4F9F-AB76-9BBCB20B4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9124-F480-403E-A988-0BA85AE1B687}" type="datetimeFigureOut">
              <a:rPr lang="en-US" smtClean="0"/>
              <a:pPr/>
              <a:t>2/15/2023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9B48EFA-6444-4676-BD7E-10C6728F0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7C91D16-E952-4B1E-B2DC-F31B68C02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076B-7A76-4AF4-921E-2D2B80443D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026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6A6446-B45C-4A97-8927-BF565FB3B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9B81EFDA-BBFC-4610-8CD6-4303EEE3ED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C4B79EB-B1A3-45D0-9B07-164F6CB149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478DC7C-52DD-4DF2-B548-970E61585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9124-F480-403E-A988-0BA85AE1B687}" type="datetimeFigureOut">
              <a:rPr lang="en-US" smtClean="0"/>
              <a:pPr/>
              <a:t>2/15/2023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E2ACF1A-6A69-4A7C-926E-1348C2CB8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C82C4C7-1FCF-4E20-8568-BCDB40096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076B-7A76-4AF4-921E-2D2B80443D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658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F4AF4AA-F1D8-4FAA-A160-D95BE334E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099DE6E-24BC-4A42-904F-7E87EC8E5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24EDADB-1CDC-4509-B6A9-345D45227A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69124-F480-403E-A988-0BA85AE1B687}" type="datetimeFigureOut">
              <a:rPr lang="en-US" smtClean="0"/>
              <a:pPr/>
              <a:t>2/15/2023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7D6A414-018C-43CE-BEDB-2679001FFA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CF76337-4C09-4DEE-B88C-54DFED7B48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3076B-7A76-4AF4-921E-2D2B80443D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623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561215" y="2805989"/>
            <a:ext cx="6630785" cy="405201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2" descr="G:\otdel\020\! СОВЕЩАНИЯ ПО ЧЕТВЕРГАМ\2022\09. Сентябрь 2022\01.09.2021 (истребование, ИАС КБ)\картинки\Снимок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05989"/>
            <a:ext cx="5501971" cy="4052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" name="Rectangle 23">
            <a:extLst>
              <a:ext uri="{FF2B5EF4-FFF2-40B4-BE49-F238E27FC236}">
                <a16:creationId xmlns="" xmlns:a16="http://schemas.microsoft.com/office/drawing/2014/main" id="{0274503B-5122-4623-AB9F-1245C2B01E9D}"/>
              </a:ext>
            </a:extLst>
          </p:cNvPr>
          <p:cNvSpPr/>
          <p:nvPr/>
        </p:nvSpPr>
        <p:spPr>
          <a:xfrm>
            <a:off x="741096" y="468330"/>
            <a:ext cx="1029483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ctr">
              <a:defRPr/>
            </a:pPr>
            <a:r>
              <a:rPr lang="ru-RU" sz="1600" b="1" i="1" dirty="0" smtClean="0">
                <a:solidFill>
                  <a:srgbClr val="00248B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Порядок возмещения НДС из </a:t>
            </a:r>
            <a:r>
              <a:rPr lang="ru-RU" sz="1600" b="1" i="1" dirty="0">
                <a:solidFill>
                  <a:srgbClr val="00248B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бюджета в соответствии со ст. </a:t>
            </a:r>
            <a:r>
              <a:rPr lang="ru-RU" sz="1600" b="1" i="1" dirty="0" smtClean="0">
                <a:solidFill>
                  <a:srgbClr val="00248B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176 </a:t>
            </a:r>
            <a:r>
              <a:rPr lang="ru-RU" sz="1600" b="1" i="1" dirty="0">
                <a:solidFill>
                  <a:srgbClr val="00248B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НК РФ </a:t>
            </a:r>
            <a:endParaRPr kumimoji="0" lang="en-US" sz="1600" b="1" i="1" u="none" strike="noStrike" kern="1200" cap="none" spc="0" normalizeH="0" baseline="0" noProof="0" dirty="0">
              <a:ln>
                <a:noFill/>
              </a:ln>
              <a:solidFill>
                <a:srgbClr val="00248B"/>
              </a:solidFill>
              <a:effectLst/>
              <a:uLnTx/>
              <a:uFillTx/>
              <a:latin typeface="Segoe UI" panose="020B0502040204020203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232" name="TextBox 231">
            <a:extLst>
              <a:ext uri="{FF2B5EF4-FFF2-40B4-BE49-F238E27FC236}">
                <a16:creationId xmlns="" xmlns:a16="http://schemas.microsoft.com/office/drawing/2014/main" id="{B77D705A-0D7B-404D-8203-84F8C6490F02}"/>
              </a:ext>
            </a:extLst>
          </p:cNvPr>
          <p:cNvSpPr txBox="1"/>
          <p:nvPr/>
        </p:nvSpPr>
        <p:spPr>
          <a:xfrm>
            <a:off x="1416688" y="72220"/>
            <a:ext cx="996137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/>
            <a:r>
              <a:rPr lang="ru-RU" sz="2400" b="1" spc="300" dirty="0">
                <a:latin typeface="Segoe UI"/>
              </a:rPr>
              <a:t>Возмещение НДС в условиях </a:t>
            </a:r>
            <a:r>
              <a:rPr lang="ru-RU" sz="2400" b="1" spc="300" dirty="0" smtClean="0">
                <a:latin typeface="Segoe UI"/>
              </a:rPr>
              <a:t>применения ЕНС</a:t>
            </a:r>
            <a:endParaRPr lang="en-US" sz="2400" b="1" spc="3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50" name="Скругленный прямоугольник 349"/>
          <p:cNvSpPr/>
          <p:nvPr/>
        </p:nvSpPr>
        <p:spPr>
          <a:xfrm>
            <a:off x="260048" y="1352808"/>
            <a:ext cx="9727231" cy="599521"/>
          </a:xfrm>
          <a:prstGeom prst="roundRect">
            <a:avLst/>
          </a:prstGeom>
          <a:noFill/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налоговым органом  КНП  </a:t>
            </a:r>
            <a:r>
              <a:rPr 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НД по 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НДС</a:t>
            </a:r>
          </a:p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</a:t>
            </a:r>
            <a:r>
              <a:rPr 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 месяца </a:t>
            </a:r>
            <a:r>
              <a:rPr 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подачи декларации (п. 2 ст. 88 НК РФ)</a:t>
            </a:r>
          </a:p>
        </p:txBody>
      </p:sp>
      <p:sp>
        <p:nvSpPr>
          <p:cNvPr id="389" name="Скругленный прямоугольник 388"/>
          <p:cNvSpPr/>
          <p:nvPr/>
        </p:nvSpPr>
        <p:spPr>
          <a:xfrm>
            <a:off x="260049" y="766240"/>
            <a:ext cx="9727231" cy="547363"/>
          </a:xfrm>
          <a:prstGeom prst="roundRect">
            <a:avLst/>
          </a:prstGeom>
          <a:noFill/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 налогоплательщиком в налоговый орган  НД по НДС. </a:t>
            </a:r>
            <a:b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Срок: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позднее 25-го числа </a:t>
            </a:r>
            <a:r>
              <a:rPr 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месяца, следующего за истекшим налоговым 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периодом (п. 5 ст. 174 НК РФ)</a:t>
            </a:r>
            <a:endParaRPr lang="ru-RU" sz="1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5" name="Скругленный прямоугольник 404"/>
          <p:cNvSpPr/>
          <p:nvPr/>
        </p:nvSpPr>
        <p:spPr>
          <a:xfrm>
            <a:off x="260049" y="1985628"/>
            <a:ext cx="9727231" cy="710045"/>
          </a:xfrm>
          <a:prstGeom prst="roundRect">
            <a:avLst/>
          </a:prstGeom>
          <a:noFill/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налоговым органом решения о возмещении  НДС (в случае отсутствия выявленных нарушений) </a:t>
            </a:r>
          </a:p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Срок: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рабочих дней 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даты окончания КНП (п. 2 ст. 176 НК РФ)</a:t>
            </a:r>
            <a:endParaRPr lang="ru-RU" sz="1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Скругленный прямоугольник 121"/>
          <p:cNvSpPr/>
          <p:nvPr/>
        </p:nvSpPr>
        <p:spPr>
          <a:xfrm>
            <a:off x="237134" y="4995214"/>
            <a:ext cx="4578806" cy="1310096"/>
          </a:xfrm>
          <a:prstGeom prst="roundRect">
            <a:avLst/>
          </a:prstGeom>
          <a:noFill/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05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4" name="Скругленный прямоугольник 143"/>
          <p:cNvSpPr/>
          <p:nvPr/>
        </p:nvSpPr>
        <p:spPr>
          <a:xfrm>
            <a:off x="5929687" y="3456081"/>
            <a:ext cx="6096053" cy="933110"/>
          </a:xfrm>
          <a:prstGeom prst="roundRect">
            <a:avLst/>
          </a:prstGeom>
          <a:noFill/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Налоговый орган обязан сообщить в письменной форме налогоплательщику о принятом решении о возмещении (полностью или частично) или об отказе в 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возмещении.  </a:t>
            </a:r>
            <a:br>
              <a:rPr lang="ru-RU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Срок: </a:t>
            </a:r>
            <a:r>
              <a:rPr lang="ru-RU" sz="14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рабочих дней </a:t>
            </a:r>
            <a:r>
              <a:rPr lang="ru-RU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даты принятия 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(п. 4 ст. 176 НК РФ). </a:t>
            </a:r>
            <a:endParaRPr lang="ru-RU" sz="1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3762" y="4996543"/>
            <a:ext cx="455579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налоговым 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органом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решения о зачете (при наличии у налогоплательщика недоимки) и (или) возврате на расчетный счет  </a:t>
            </a:r>
            <a:r>
              <a:rPr lang="ru-RU" sz="1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заявлению налогоплательщика 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одновременно с вынесением решения о возмещении НДС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(п.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176 НК РФ)</a:t>
            </a: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8" name="Скругленный прямоугольник 237"/>
          <p:cNvSpPr/>
          <p:nvPr/>
        </p:nvSpPr>
        <p:spPr>
          <a:xfrm>
            <a:off x="237134" y="3574168"/>
            <a:ext cx="4578806" cy="1244557"/>
          </a:xfrm>
          <a:prstGeom prst="roundRect">
            <a:avLst/>
          </a:prstGeom>
          <a:noFill/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Налоговый орган  направляет  налогоплательщику решение о возмещении  НДС. </a:t>
            </a:r>
          </a:p>
          <a:p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Срок: 5 рабочих дней с даты принятия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(п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176 НК РФ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9" name="Скругленный прямоугольник 238"/>
          <p:cNvSpPr/>
          <p:nvPr/>
        </p:nvSpPr>
        <p:spPr>
          <a:xfrm>
            <a:off x="5929687" y="4446340"/>
            <a:ext cx="6096053" cy="1318388"/>
          </a:xfrm>
          <a:prstGeom prst="roundRect">
            <a:avLst/>
          </a:prstGeom>
          <a:noFill/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возврата НДС </a:t>
            </a:r>
            <a:r>
              <a:rPr lang="ru-RU" sz="14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расчетный счет 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налогоплательщику нужно сохранять</a:t>
            </a:r>
            <a:r>
              <a:rPr lang="ru-RU" sz="14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положительное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сальдо на ЕНС</a:t>
            </a:r>
            <a:r>
              <a:rPr lang="ru-RU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представить </a:t>
            </a:r>
            <a:r>
              <a:rPr lang="ru-RU" sz="14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 </a:t>
            </a:r>
            <a:r>
              <a:rPr lang="ru-RU" sz="14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распоряжении путем </a:t>
            </a:r>
            <a:r>
              <a:rPr lang="ru-RU" sz="14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возврата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но не </a:t>
            </a:r>
            <a:r>
              <a:rPr lang="ru-RU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ранее принятия 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возмещении  (п. 1 ст. 79 НК РФ).</a:t>
            </a:r>
          </a:p>
          <a:p>
            <a:pPr lvl="0"/>
            <a:r>
              <a:rPr lang="ru-RU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отсутствия положительного сальдо на ЕНС, направляется сообщение  об отказе  в возврате (п. 2 ст. 79 НК РФ)</a:t>
            </a:r>
            <a:endParaRPr lang="ru-RU" sz="1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0" name="Скругленный прямоугольник 239"/>
          <p:cNvSpPr/>
          <p:nvPr/>
        </p:nvSpPr>
        <p:spPr>
          <a:xfrm>
            <a:off x="5929688" y="5818030"/>
            <a:ext cx="6096052" cy="879008"/>
          </a:xfrm>
          <a:prstGeom prst="roundRect">
            <a:avLst/>
          </a:prstGeom>
          <a:noFill/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 </a:t>
            </a:r>
            <a:r>
              <a:rPr lang="ru-RU" sz="14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отрицательном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сальдо на ЕНС автоматически будут </a:t>
            </a:r>
            <a:r>
              <a:rPr lang="ru-RU" sz="14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погашаться обязательные платежи 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установленной последовательности (п</a:t>
            </a:r>
            <a:r>
              <a:rPr lang="ru-RU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8 ст. 45 НК 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РФ) </a:t>
            </a:r>
            <a:r>
              <a:rPr lang="ru-RU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 зачете (возврате) налогоплательщику не 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направляется.</a:t>
            </a:r>
            <a:endParaRPr lang="ru-RU" sz="1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1" name="Oval 8">
            <a:extLst>
              <a:ext uri="{FF2B5EF4-FFF2-40B4-BE49-F238E27FC236}">
                <a16:creationId xmlns="" xmlns:a16="http://schemas.microsoft.com/office/drawing/2014/main" id="{3282F478-32F7-401A-8711-EC4D0FEC98C9}"/>
              </a:ext>
            </a:extLst>
          </p:cNvPr>
          <p:cNvSpPr/>
          <p:nvPr/>
        </p:nvSpPr>
        <p:spPr>
          <a:xfrm>
            <a:off x="741096" y="2925304"/>
            <a:ext cx="3814722" cy="424400"/>
          </a:xfrm>
          <a:prstGeom prst="ellipse">
            <a:avLst/>
          </a:prstGeom>
          <a:solidFill>
            <a:schemeClr val="bg1">
              <a:alpha val="19000"/>
            </a:schemeClr>
          </a:solidFill>
          <a:ln w="3810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5400000" algn="t" rotWithShape="0">
              <a:prstClr val="black">
                <a:alpha val="7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 01.01.2023</a:t>
            </a:r>
            <a:endParaRPr lang="en-US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2" name="Oval 8">
            <a:extLst>
              <a:ext uri="{FF2B5EF4-FFF2-40B4-BE49-F238E27FC236}">
                <a16:creationId xmlns="" xmlns:a16="http://schemas.microsoft.com/office/drawing/2014/main" id="{3282F478-32F7-401A-8711-EC4D0FEC98C9}"/>
              </a:ext>
            </a:extLst>
          </p:cNvPr>
          <p:cNvSpPr/>
          <p:nvPr/>
        </p:nvSpPr>
        <p:spPr>
          <a:xfrm>
            <a:off x="6782718" y="2884316"/>
            <a:ext cx="4417764" cy="498640"/>
          </a:xfrm>
          <a:prstGeom prst="ellipse">
            <a:avLst/>
          </a:prstGeom>
          <a:solidFill>
            <a:schemeClr val="bg1">
              <a:alpha val="19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5400000" algn="t" rotWithShape="0">
              <a:prstClr val="black">
                <a:alpha val="7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После 01.01.2023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10005272" y="2097810"/>
            <a:ext cx="414139" cy="484632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454641" y="1781273"/>
            <a:ext cx="1648398" cy="91440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Подтвержденная сумма НДС передается в карточку ЕНС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48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5692242" y="3412458"/>
            <a:ext cx="6499758" cy="25268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Picture 2" descr="G:\otdel\020\! СОВЕЩАНИЯ ПО ЧЕТВЕРГАМ\2022\09. Сентябрь 2022\01.09.2021 (истребование, ИАС КБ)\картинки\Снимок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12458"/>
            <a:ext cx="5577840" cy="2526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" name="Rectangle 23">
            <a:extLst>
              <a:ext uri="{FF2B5EF4-FFF2-40B4-BE49-F238E27FC236}">
                <a16:creationId xmlns="" xmlns:a16="http://schemas.microsoft.com/office/drawing/2014/main" id="{0274503B-5122-4623-AB9F-1245C2B01E9D}"/>
              </a:ext>
            </a:extLst>
          </p:cNvPr>
          <p:cNvSpPr/>
          <p:nvPr/>
        </p:nvSpPr>
        <p:spPr>
          <a:xfrm>
            <a:off x="851739" y="463486"/>
            <a:ext cx="1029483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ctr">
              <a:defRPr/>
            </a:pPr>
            <a:r>
              <a:rPr lang="ru-RU" sz="1600" b="1" i="1" dirty="0" smtClean="0">
                <a:solidFill>
                  <a:srgbClr val="00248B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Порядок возмещения НДС из </a:t>
            </a:r>
            <a:r>
              <a:rPr lang="ru-RU" sz="1600" b="1" i="1" dirty="0">
                <a:solidFill>
                  <a:srgbClr val="00248B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бюджета </a:t>
            </a:r>
            <a:r>
              <a:rPr lang="ru-RU" sz="1600" b="1" i="1" dirty="0" smtClean="0">
                <a:solidFill>
                  <a:srgbClr val="00248B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РФ</a:t>
            </a:r>
          </a:p>
          <a:p>
            <a:pPr lvl="0" algn="ctr">
              <a:defRPr/>
            </a:pPr>
            <a:r>
              <a:rPr lang="ru-RU" sz="1600" b="1" i="1" dirty="0" smtClean="0">
                <a:solidFill>
                  <a:srgbClr val="00248B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в </a:t>
            </a:r>
            <a:r>
              <a:rPr lang="ru-RU" sz="1600" b="1" i="1" dirty="0">
                <a:solidFill>
                  <a:srgbClr val="00248B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соответствии со ст. 176.1 НК РФ -заявительный порядок возмещения НДС</a:t>
            </a:r>
            <a:endParaRPr kumimoji="0" lang="en-US" sz="1600" b="1" i="1" u="none" strike="noStrike" kern="1200" cap="none" spc="0" normalizeH="0" baseline="0" noProof="0" dirty="0">
              <a:ln>
                <a:noFill/>
              </a:ln>
              <a:solidFill>
                <a:srgbClr val="00248B"/>
              </a:solidFill>
              <a:effectLst/>
              <a:uLnTx/>
              <a:uFillTx/>
              <a:latin typeface="Segoe UI" panose="020B0502040204020203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232" name="TextBox 231">
            <a:extLst>
              <a:ext uri="{FF2B5EF4-FFF2-40B4-BE49-F238E27FC236}">
                <a16:creationId xmlns="" xmlns:a16="http://schemas.microsoft.com/office/drawing/2014/main" id="{B77D705A-0D7B-404D-8203-84F8C6490F02}"/>
              </a:ext>
            </a:extLst>
          </p:cNvPr>
          <p:cNvSpPr txBox="1"/>
          <p:nvPr/>
        </p:nvSpPr>
        <p:spPr>
          <a:xfrm>
            <a:off x="1416688" y="72220"/>
            <a:ext cx="996137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/>
            <a:r>
              <a:rPr lang="ru-RU" sz="2400" b="1" spc="300" dirty="0">
                <a:latin typeface="Segoe UI"/>
              </a:rPr>
              <a:t>Возмещение НДС в условиях </a:t>
            </a:r>
            <a:r>
              <a:rPr lang="ru-RU" sz="2400" b="1" spc="300" dirty="0" smtClean="0">
                <a:latin typeface="Segoe UI"/>
              </a:rPr>
              <a:t>применения ЕНС</a:t>
            </a:r>
            <a:endParaRPr lang="en-US" sz="2400" b="1" spc="3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50" name="Скругленный прямоугольник 349"/>
          <p:cNvSpPr/>
          <p:nvPr/>
        </p:nvSpPr>
        <p:spPr>
          <a:xfrm>
            <a:off x="903444" y="6081115"/>
            <a:ext cx="9727230" cy="644805"/>
          </a:xfrm>
          <a:prstGeom prst="roundRect">
            <a:avLst/>
          </a:prstGeom>
          <a:noFill/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налоговым органом  КНП  </a:t>
            </a:r>
            <a:r>
              <a:rPr 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НД по 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НДС, оформление результатов КНП</a:t>
            </a:r>
          </a:p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</a:t>
            </a:r>
            <a:r>
              <a:rPr 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 месяца </a:t>
            </a:r>
            <a:r>
              <a:rPr 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подачи декларации (п. 2 ст. 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88, ст. 176, 176.1  </a:t>
            </a:r>
            <a:r>
              <a:rPr 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НК РФ)</a:t>
            </a:r>
          </a:p>
        </p:txBody>
      </p:sp>
      <p:sp>
        <p:nvSpPr>
          <p:cNvPr id="389" name="Скругленный прямоугольник 388"/>
          <p:cNvSpPr/>
          <p:nvPr/>
        </p:nvSpPr>
        <p:spPr>
          <a:xfrm>
            <a:off x="222724" y="996569"/>
            <a:ext cx="9727231" cy="547363"/>
          </a:xfrm>
          <a:prstGeom prst="roundRect">
            <a:avLst/>
          </a:prstGeom>
          <a:noFill/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 налогоплательщиком в налоговый орган  НД по НДС </a:t>
            </a:r>
            <a:b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Срок: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позднее 25-го числа </a:t>
            </a:r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месяца, следующего за истекшим налоговым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периодом (п. 5 ст. 174 НК РФ)</a:t>
            </a:r>
            <a:endParaRPr lang="ru-RU" sz="1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5" name="Скругленный прямоугольник 404"/>
          <p:cNvSpPr/>
          <p:nvPr/>
        </p:nvSpPr>
        <p:spPr>
          <a:xfrm>
            <a:off x="224900" y="2393077"/>
            <a:ext cx="9727231" cy="914432"/>
          </a:xfrm>
          <a:prstGeom prst="roundRect">
            <a:avLst/>
          </a:prstGeom>
          <a:noFill/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Налоговый орган проверяет </a:t>
            </a:r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налогоплательщиком требований, предусмотренных пунктами 2, 4, 4.1 и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ст. 176.1 НК РФ, принимает решение о возмещении  суммы </a:t>
            </a:r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налога, заявленной к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возмещению , </a:t>
            </a:r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заявительном порядке или решение об отказе в возмещении суммы налога, заявленной к возмещению, в заявительном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</a:t>
            </a:r>
            <a:endParaRPr lang="ru-RU" sz="1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Срок: 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рабочих дней </a:t>
            </a:r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подачи заявления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(п. 8 ст. 176.1 НК РФ)</a:t>
            </a:r>
            <a:endParaRPr lang="ru-RU" sz="1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Скругленный прямоугольник 121"/>
          <p:cNvSpPr/>
          <p:nvPr/>
        </p:nvSpPr>
        <p:spPr>
          <a:xfrm>
            <a:off x="336660" y="4044027"/>
            <a:ext cx="5033362" cy="1310096"/>
          </a:xfrm>
          <a:prstGeom prst="roundRect">
            <a:avLst/>
          </a:prstGeom>
          <a:noFill/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05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6660" y="4198826"/>
            <a:ext cx="49886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налоговым 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органом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решения о зачете (при наличии у налогоплательщика недоимки) и (или) возврате на расчетный счет  одновременно с вынесением решения о возмещении НДС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(п.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176.1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НК РФ)</a:t>
            </a: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9" name="Скругленный прямоугольник 238"/>
          <p:cNvSpPr/>
          <p:nvPr/>
        </p:nvSpPr>
        <p:spPr>
          <a:xfrm>
            <a:off x="5946313" y="4976919"/>
            <a:ext cx="6096053" cy="853554"/>
          </a:xfrm>
          <a:prstGeom prst="roundRect">
            <a:avLst/>
          </a:prstGeom>
          <a:noFill/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возврата НДС </a:t>
            </a:r>
            <a:r>
              <a:rPr lang="ru-RU" sz="14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расчетный счет 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налогоплательщику нужно сохранять</a:t>
            </a:r>
            <a:r>
              <a:rPr lang="ru-RU" sz="14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положительное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сальдо на ЕНС</a:t>
            </a:r>
            <a:r>
              <a:rPr lang="ru-RU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 1 ст. 79 НК РФ).</a:t>
            </a:r>
          </a:p>
          <a:p>
            <a:pPr lvl="0"/>
            <a:r>
              <a:rPr lang="ru-RU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отсутствия положительного сальдо на ЕНС, направляется сообщение  об отказе  в возврате (п. 2 ст. 79 НК РФ)</a:t>
            </a:r>
            <a:endParaRPr lang="ru-RU" sz="1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0" name="Скругленный прямоугольник 239"/>
          <p:cNvSpPr/>
          <p:nvPr/>
        </p:nvSpPr>
        <p:spPr>
          <a:xfrm>
            <a:off x="5914119" y="4110572"/>
            <a:ext cx="6096052" cy="745908"/>
          </a:xfrm>
          <a:prstGeom prst="roundRect">
            <a:avLst/>
          </a:prstGeom>
          <a:noFill/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 </a:t>
            </a:r>
            <a:r>
              <a:rPr lang="ru-RU" sz="14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отрицательном сальдо 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ЕНС автоматически будут </a:t>
            </a:r>
            <a:r>
              <a:rPr lang="ru-RU" sz="14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погашаться обязательные платежи 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установленной последовательности (п</a:t>
            </a:r>
            <a:r>
              <a:rPr lang="ru-RU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8 ст. 45 НК 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РФ) </a:t>
            </a:r>
            <a:r>
              <a:rPr lang="ru-RU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1" name="Oval 8">
            <a:extLst>
              <a:ext uri="{FF2B5EF4-FFF2-40B4-BE49-F238E27FC236}">
                <a16:creationId xmlns="" xmlns:a16="http://schemas.microsoft.com/office/drawing/2014/main" id="{3282F478-32F7-401A-8711-EC4D0FEC98C9}"/>
              </a:ext>
            </a:extLst>
          </p:cNvPr>
          <p:cNvSpPr/>
          <p:nvPr/>
        </p:nvSpPr>
        <p:spPr>
          <a:xfrm>
            <a:off x="730788" y="3521979"/>
            <a:ext cx="3814722" cy="424400"/>
          </a:xfrm>
          <a:prstGeom prst="ellipse">
            <a:avLst/>
          </a:prstGeom>
          <a:solidFill>
            <a:schemeClr val="bg1">
              <a:alpha val="19000"/>
            </a:schemeClr>
          </a:solidFill>
          <a:ln w="3810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5400000" algn="t" rotWithShape="0">
              <a:prstClr val="black">
                <a:alpha val="7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01.01.2023</a:t>
            </a:r>
            <a:endParaRPr lang="en-US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2" name="Oval 8">
            <a:extLst>
              <a:ext uri="{FF2B5EF4-FFF2-40B4-BE49-F238E27FC236}">
                <a16:creationId xmlns="" xmlns:a16="http://schemas.microsoft.com/office/drawing/2014/main" id="{3282F478-32F7-401A-8711-EC4D0FEC98C9}"/>
              </a:ext>
            </a:extLst>
          </p:cNvPr>
          <p:cNvSpPr/>
          <p:nvPr/>
        </p:nvSpPr>
        <p:spPr>
          <a:xfrm>
            <a:off x="6962011" y="3501578"/>
            <a:ext cx="4417764" cy="498640"/>
          </a:xfrm>
          <a:prstGeom prst="ellipse">
            <a:avLst/>
          </a:prstGeom>
          <a:solidFill>
            <a:schemeClr val="bg1">
              <a:alpha val="19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5400000" algn="t" rotWithShape="0">
              <a:prstClr val="black">
                <a:alpha val="7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01.01.2023</a:t>
            </a:r>
            <a:endParaRPr lang="en-US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9992771" y="2576743"/>
            <a:ext cx="414139" cy="484632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444480" y="2428207"/>
            <a:ext cx="1677181" cy="91440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Подтвержденная сумма НДС передается в карточку ЕНС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23519" y="1593909"/>
            <a:ext cx="9726435" cy="749154"/>
          </a:xfrm>
          <a:prstGeom prst="roundRect">
            <a:avLst/>
          </a:prstGeom>
          <a:noFill/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 налогоплательщиком в налоговый орган 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 о применении заявительного порядка возмещения НДС </a:t>
            </a:r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Срок: </a:t>
            </a:r>
            <a:r>
              <a:rPr lang="ru-RU" sz="1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 дней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даты представления налоговой декларации </a:t>
            </a:r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176.1 </a:t>
            </a:r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НК РФ)</a:t>
            </a:r>
          </a:p>
        </p:txBody>
      </p:sp>
    </p:spTree>
    <p:extLst>
      <p:ext uri="{BB962C8B-B14F-4D97-AF65-F5344CB8AC3E}">
        <p14:creationId xmlns:p14="http://schemas.microsoft.com/office/powerpoint/2010/main" val="14994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Segoe UI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1878</TotalTime>
  <Words>561</Words>
  <Application>Microsoft Office PowerPoint</Application>
  <PresentationFormat>Произвольный</PresentationFormat>
  <Paragraphs>34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Белышева Елена Сергеевна</cp:lastModifiedBy>
  <cp:revision>184</cp:revision>
  <cp:lastPrinted>2023-01-25T13:45:08Z</cp:lastPrinted>
  <dcterms:created xsi:type="dcterms:W3CDTF">2017-07-24T08:48:28Z</dcterms:created>
  <dcterms:modified xsi:type="dcterms:W3CDTF">2023-02-15T07:27:35Z</dcterms:modified>
</cp:coreProperties>
</file>