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0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D74CD-6FA7-40EE-8B3C-A5E35B269654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6B253-C030-40C3-AC76-5C8B97E52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0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3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3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91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8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4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3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5A05-A4A6-4335-B8F2-1F1A3D90439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7B2C-955B-4E4F-99D6-2B014BE91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2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Уведомление об исчисленных </a:t>
            </a:r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суммах</a:t>
            </a:r>
            <a:r>
              <a:rPr lang="ru-RU" sz="24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Налог на имущество организаций, транспортный налог, земельный налог</a:t>
            </a:r>
            <a:endParaRPr lang="ru-RU" sz="2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33529"/>
              </p:ext>
            </p:extLst>
          </p:nvPr>
        </p:nvGraphicFramePr>
        <p:xfrm>
          <a:off x="611563" y="1124744"/>
          <a:ext cx="7848872" cy="107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49"/>
                <a:gridCol w="1458091"/>
                <a:gridCol w="2063043"/>
                <a:gridCol w="2792089"/>
              </a:tblGrid>
              <a:tr h="5760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Авансовые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платежи за отчетные периоды 2022 года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Налог </a:t>
                      </a: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по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итогам</a:t>
                      </a:r>
                      <a:r>
                        <a:rPr lang="en-US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2022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 квартал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 мес. 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(2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 мес. 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(3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за 2022 </a:t>
                      </a:r>
                      <a:b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(4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60665"/>
              </p:ext>
            </p:extLst>
          </p:nvPr>
        </p:nvGraphicFramePr>
        <p:xfrm>
          <a:off x="683568" y="2667000"/>
          <a:ext cx="7776864" cy="152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560"/>
                <a:gridCol w="1444714"/>
                <a:gridCol w="2044116"/>
                <a:gridCol w="2766474"/>
              </a:tblGrid>
              <a:tr h="10287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не отражается в</a:t>
                      </a:r>
                      <a:b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 Уведомлении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отражается в Уведомлении </a:t>
                      </a:r>
                      <a:br>
                        <a:rPr lang="ru-RU" sz="1600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срок представления </a:t>
                      </a:r>
                      <a:br>
                        <a:rPr lang="ru-RU" sz="1600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27.02.2023</a:t>
                      </a:r>
                      <a:endParaRPr lang="ru-RU" sz="1600" b="0" i="0" u="none" strike="noStrike" dirty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04.05.2022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01.08.2022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31.10.2022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28.02.2023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2951822" y="-63390"/>
            <a:ext cx="432048" cy="4968554"/>
          </a:xfrm>
          <a:prstGeom prst="leftBrace">
            <a:avLst>
              <a:gd name="adj1" fmla="val 8333"/>
              <a:gd name="adj2" fmla="val 5025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6768248" y="1016730"/>
            <a:ext cx="576064" cy="2808311"/>
          </a:xfrm>
          <a:prstGeom prst="leftBrace">
            <a:avLst>
              <a:gd name="adj1" fmla="val 5178"/>
              <a:gd name="adj2" fmla="val 5053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49904"/>
              </p:ext>
            </p:extLst>
          </p:nvPr>
        </p:nvGraphicFramePr>
        <p:xfrm>
          <a:off x="611561" y="4725145"/>
          <a:ext cx="5040559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9"/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!!!</a:t>
                      </a: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При необходимости корректировки суммы обязанностей  по налогу (авансы) </a:t>
                      </a:r>
                      <a:r>
                        <a:rPr lang="ru-RU" sz="1800" b="0" i="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может быть уточнено </a:t>
                      </a:r>
                      <a:endParaRPr lang="ru-RU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 fontAlgn="ctr"/>
                      <a:r>
                        <a:rPr lang="ru-RU" sz="1800" b="0" i="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до </a:t>
                      </a:r>
                      <a:r>
                        <a:rPr lang="ru-RU" sz="1800" b="0" i="0" u="sng" strike="noStrike" dirty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срока представления </a:t>
                      </a:r>
                      <a:r>
                        <a:rPr lang="ru-RU" sz="1800" b="0" i="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декларации/расчета налогового органа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 (код </a:t>
                      </a: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34/03, отчетный год 2022)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 rot="16200000">
            <a:off x="2915818" y="1988840"/>
            <a:ext cx="504056" cy="4968553"/>
          </a:xfrm>
          <a:prstGeom prst="leftBrace">
            <a:avLst>
              <a:gd name="adj1" fmla="val 8333"/>
              <a:gd name="adj2" fmla="val 4993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40055"/>
              </p:ext>
            </p:extLst>
          </p:nvPr>
        </p:nvGraphicFramePr>
        <p:xfrm>
          <a:off x="5796136" y="4365104"/>
          <a:ext cx="2766474" cy="169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474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Декларация</a:t>
                      </a:r>
                      <a:r>
                        <a:rPr lang="ru-RU" sz="1800" b="1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по НИО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Срок представления 27.03.2023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ru-RU" sz="1800" b="1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налогового органа ЗН/ТН/НИО</a:t>
                      </a:r>
                      <a:r>
                        <a:rPr lang="ru-RU" sz="18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План -</a:t>
                      </a:r>
                      <a:r>
                        <a:rPr lang="ru-RU" sz="16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июнь 2023 года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55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Уведомление об исчисленных </a:t>
            </a:r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суммах</a:t>
            </a:r>
            <a:r>
              <a:rPr lang="ru-RU" sz="24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  <a:cs typeface="Times New Roman" panose="02020603050405020304" pitchFamily="18" charset="0"/>
              </a:rPr>
              <a:t>Налог на имущество организаций, транспортный налог, земельный налог</a:t>
            </a:r>
            <a:endParaRPr lang="ru-RU" sz="2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20147"/>
              </p:ext>
            </p:extLst>
          </p:nvPr>
        </p:nvGraphicFramePr>
        <p:xfrm>
          <a:off x="611563" y="1196752"/>
          <a:ext cx="7848872" cy="107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49"/>
                <a:gridCol w="1458091"/>
                <a:gridCol w="2063043"/>
                <a:gridCol w="2792089"/>
              </a:tblGrid>
              <a:tr h="5760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Авансовые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платежи за отчетные периоды 2023 года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Налог </a:t>
                      </a: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по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итогам</a:t>
                      </a:r>
                      <a:r>
                        <a:rPr lang="en-US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2023 </a:t>
                      </a: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года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 квартал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 мес. 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(2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 мес. </a:t>
                      </a:r>
                      <a:b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(3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За 2023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(4 квартал)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263969"/>
              </p:ext>
            </p:extLst>
          </p:nvPr>
        </p:nvGraphicFramePr>
        <p:xfrm>
          <a:off x="683568" y="2667000"/>
          <a:ext cx="7776864" cy="200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554006"/>
                <a:gridCol w="2766474"/>
              </a:tblGrid>
              <a:tr h="40196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отражается в Уведомлении</a:t>
                      </a:r>
                      <a:endParaRPr lang="ru-RU" sz="1600" b="0" i="0" u="none" strike="noStrike" dirty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800" b="1" u="none" strike="noStrike" kern="1200" dirty="0" smtClean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срок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представления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25.04.2023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600" b="1" u="none" strike="noStrike" kern="1200" dirty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срок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представления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25.07.2023</a:t>
                      </a:r>
                      <a:endParaRPr lang="ru-RU" sz="1600" b="1" u="none" strike="noStrike" kern="1200" dirty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срок представления </a:t>
                      </a:r>
                    </a:p>
                    <a:p>
                      <a:pPr algn="ctr"/>
                      <a:r>
                        <a:rPr lang="ru-RU" sz="1600" b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25.10.2023</a:t>
                      </a:r>
                      <a:endParaRPr lang="ru-RU" sz="1600" b="1" dirty="0">
                        <a:solidFill>
                          <a:srgbClr val="0099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срок представления </a:t>
                      </a:r>
                      <a:r>
                        <a:rPr lang="ru-RU" sz="1600" b="1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lang="ru-RU" sz="1600" b="1" u="none" strike="noStrike" dirty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b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 Narrow" pitchFamily="34" charset="0"/>
                        </a:rPr>
                        <a:t>26.02.2024</a:t>
                      </a:r>
                      <a:endParaRPr lang="ru-RU" sz="1600" b="1" i="0" u="none" strike="noStrike" dirty="0">
                        <a:solidFill>
                          <a:srgbClr val="0099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</a:t>
                      </a:r>
                      <a:r>
                        <a:rPr lang="ru-RU" sz="16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28.04.2023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</a:t>
                      </a:r>
                      <a:r>
                        <a:rPr lang="ru-RU" sz="16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28.07.2023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</a:t>
                      </a:r>
                      <a:r>
                        <a:rPr lang="ru-RU" sz="16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30.10.2023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Срок уплаты </a:t>
                      </a:r>
                      <a:br>
                        <a:rPr lang="ru-RU" sz="1600" b="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6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28.02.2024</a:t>
                      </a:r>
                      <a:endParaRPr lang="ru-RU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4319973" y="-1503549"/>
            <a:ext cx="432048" cy="7848872"/>
          </a:xfrm>
          <a:prstGeom prst="leftBrace">
            <a:avLst>
              <a:gd name="adj1" fmla="val 8333"/>
              <a:gd name="adj2" fmla="val 5025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91002"/>
              </p:ext>
            </p:extLst>
          </p:nvPr>
        </p:nvGraphicFramePr>
        <p:xfrm>
          <a:off x="683568" y="4797152"/>
          <a:ext cx="770485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851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Декларация</a:t>
                      </a:r>
                      <a:r>
                        <a:rPr lang="ru-RU" sz="2000" b="1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по НИО</a:t>
                      </a:r>
                    </a:p>
                    <a:p>
                      <a:pPr algn="ctr" fontAlgn="ctr"/>
                      <a:r>
                        <a:rPr lang="ru-RU" sz="1600" b="0" i="0" u="sng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Срок представления 25.03.2024</a:t>
                      </a:r>
                      <a:endParaRPr lang="ru-RU" sz="1600" b="0" i="0" u="sng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0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ru-RU" sz="2000" b="1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налогового органа ЗН/ТН/НИО</a:t>
                      </a:r>
                      <a:r>
                        <a:rPr lang="ru-RU" sz="2000" b="1" u="none" strike="noStrike" dirty="0"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b="1" u="none" strike="noStrike" dirty="0"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u="sng" strike="noStrike" dirty="0" smtClean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План - июнь 2024 года</a:t>
                      </a:r>
                      <a:endParaRPr lang="ru-RU" sz="1600" b="0" i="0" u="sng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65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141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Уведомление об исчисленных суммах Налог на имущество организаций, транспортный налог, земельный налог</vt:lpstr>
      <vt:lpstr>Уведомление об исчисленных суммах Налог на имущество организаций, транспортный налог, земельный налог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ОБРАЗЕЦ ПЛАТЕЖНОГО ДОКУМЕНТА ПРИ УПЛАТЕ  ИМУЩЕСТВЕННЫХ НАЛОГОВ (НИО, ЗН, ТН)</dc:title>
  <dc:creator>Носкова Ирина Евгеньевна</dc:creator>
  <cp:lastModifiedBy>Белышева Елена Сергеевна</cp:lastModifiedBy>
  <cp:revision>45</cp:revision>
  <dcterms:created xsi:type="dcterms:W3CDTF">2023-01-25T11:20:54Z</dcterms:created>
  <dcterms:modified xsi:type="dcterms:W3CDTF">2023-02-15T07:28:12Z</dcterms:modified>
</cp:coreProperties>
</file>