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  <p:sldMasterId id="2147483701" r:id="rId2"/>
    <p:sldMasterId id="2147483714" r:id="rId3"/>
    <p:sldMasterId id="2147483727" r:id="rId4"/>
  </p:sldMasterIdLst>
  <p:notesMasterIdLst>
    <p:notesMasterId r:id="rId6"/>
  </p:notesMasterIdLst>
  <p:handoutMasterIdLst>
    <p:handoutMasterId r:id="rId7"/>
  </p:handoutMasterIdLst>
  <p:sldIdLst>
    <p:sldId id="473" r:id="rId5"/>
  </p:sldIdLst>
  <p:sldSz cx="9144000" cy="5143500" type="screen16x9"/>
  <p:notesSz cx="6797675" cy="9872663"/>
  <p:defaultTextStyle>
    <a:defPPr>
      <a:defRPr lang="ru-RU"/>
    </a:defPPr>
    <a:lvl1pPr marL="0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47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294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441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588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735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882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029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176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52" userDrawn="1">
          <p15:clr>
            <a:srgbClr val="A4A3A4"/>
          </p15:clr>
        </p15:guide>
        <p15:guide id="2" pos="32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70AE"/>
    <a:srgbClr val="006600"/>
    <a:srgbClr val="BED1FA"/>
    <a:srgbClr val="7EC234"/>
    <a:srgbClr val="FF4B4B"/>
    <a:srgbClr val="EF435A"/>
    <a:srgbClr val="636266"/>
    <a:srgbClr val="636200"/>
    <a:srgbClr val="3399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49" autoAdjust="0"/>
    <p:restoredTop sz="94660" autoAdjust="0"/>
  </p:normalViewPr>
  <p:slideViewPr>
    <p:cSldViewPr snapToGrid="0">
      <p:cViewPr>
        <p:scale>
          <a:sx n="125" d="100"/>
          <a:sy n="125" d="100"/>
        </p:scale>
        <p:origin x="-306" y="1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45767" cy="493952"/>
          </a:xfrm>
          <a:prstGeom prst="rect">
            <a:avLst/>
          </a:prstGeom>
        </p:spPr>
        <p:txBody>
          <a:bodyPr vert="horz" lIns="92425" tIns="46215" rIns="92425" bIns="462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300" y="4"/>
            <a:ext cx="2945767" cy="493952"/>
          </a:xfrm>
          <a:prstGeom prst="rect">
            <a:avLst/>
          </a:prstGeom>
        </p:spPr>
        <p:txBody>
          <a:bodyPr vert="horz" lIns="92425" tIns="46215" rIns="92425" bIns="46215" rtlCol="0"/>
          <a:lstStyle>
            <a:lvl1pPr algn="r">
              <a:defRPr sz="1200"/>
            </a:lvl1pPr>
          </a:lstStyle>
          <a:p>
            <a:fld id="{DE0F39DA-819F-42B7-811B-A626DAAF42C8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5" y="9377129"/>
            <a:ext cx="2945767" cy="493952"/>
          </a:xfrm>
          <a:prstGeom prst="rect">
            <a:avLst/>
          </a:prstGeom>
        </p:spPr>
        <p:txBody>
          <a:bodyPr vert="horz" lIns="92425" tIns="46215" rIns="92425" bIns="462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300" y="9377129"/>
            <a:ext cx="2945767" cy="493952"/>
          </a:xfrm>
          <a:prstGeom prst="rect">
            <a:avLst/>
          </a:prstGeom>
        </p:spPr>
        <p:txBody>
          <a:bodyPr vert="horz" lIns="92425" tIns="46215" rIns="92425" bIns="46215" rtlCol="0" anchor="b"/>
          <a:lstStyle>
            <a:lvl1pPr algn="r">
              <a:defRPr sz="1200"/>
            </a:lvl1pPr>
          </a:lstStyle>
          <a:p>
            <a:fld id="{E91FB6CF-B4BD-4271-887A-CF6F26632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745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4" y="8"/>
            <a:ext cx="2946189" cy="495216"/>
          </a:xfrm>
          <a:prstGeom prst="rect">
            <a:avLst/>
          </a:prstGeom>
        </p:spPr>
        <p:txBody>
          <a:bodyPr vert="horz" lIns="91588" tIns="45797" rIns="91588" bIns="457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05" y="8"/>
            <a:ext cx="2946189" cy="495216"/>
          </a:xfrm>
          <a:prstGeom prst="rect">
            <a:avLst/>
          </a:prstGeom>
        </p:spPr>
        <p:txBody>
          <a:bodyPr vert="horz" lIns="91588" tIns="45797" rIns="91588" bIns="45797" rtlCol="0"/>
          <a:lstStyle>
            <a:lvl1pPr algn="r">
              <a:defRPr sz="1200"/>
            </a:lvl1pPr>
          </a:lstStyle>
          <a:p>
            <a:fld id="{015D4280-BC41-4E42-AA16-2AA78C7B1FFE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8" tIns="45797" rIns="91588" bIns="457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25"/>
            <a:ext cx="5438140" cy="3887361"/>
          </a:xfrm>
          <a:prstGeom prst="rect">
            <a:avLst/>
          </a:prstGeom>
        </p:spPr>
        <p:txBody>
          <a:bodyPr vert="horz" lIns="91588" tIns="45797" rIns="91588" bIns="4579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4" y="9377461"/>
            <a:ext cx="2946189" cy="495215"/>
          </a:xfrm>
          <a:prstGeom prst="rect">
            <a:avLst/>
          </a:prstGeom>
        </p:spPr>
        <p:txBody>
          <a:bodyPr vert="horz" lIns="91588" tIns="45797" rIns="91588" bIns="457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05" y="9377461"/>
            <a:ext cx="2946189" cy="495215"/>
          </a:xfrm>
          <a:prstGeom prst="rect">
            <a:avLst/>
          </a:prstGeom>
        </p:spPr>
        <p:txBody>
          <a:bodyPr vert="horz" lIns="91588" tIns="45797" rIns="91588" bIns="45797" rtlCol="0" anchor="b"/>
          <a:lstStyle>
            <a:lvl1pPr algn="r">
              <a:defRPr sz="1200"/>
            </a:lvl1pPr>
          </a:lstStyle>
          <a:p>
            <a:fld id="{2E1820A0-B833-4BFF-80CC-437100E604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44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147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294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441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588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5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2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29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76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597825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3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9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8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7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7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6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5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4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3B24-17C6-4A27-98CA-E0E92DC05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05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856-7421-485F-B27B-F1912165AC0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71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4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4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668C-78C1-4B50-A238-56637A7CF5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656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459924" y="2967673"/>
            <a:ext cx="8211636" cy="9144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 ЧЕМ ВЫ РАССКАЖЕТЕ СЕГОДНЯ? </a:t>
            </a:r>
            <a:endParaRPr lang="ru-RU" dirty="0"/>
          </a:p>
        </p:txBody>
      </p:sp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23" y="628650"/>
            <a:ext cx="676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2283075" y="1851670"/>
            <a:ext cx="4176464" cy="864096"/>
          </a:xfrm>
          <a:prstGeom prst="rect">
            <a:avLst/>
          </a:prstGeom>
        </p:spPr>
        <p:txBody>
          <a:bodyPr vert="horz" wrap="square" lIns="118537" tIns="59268" rIns="118537" bIns="59268" rtlCol="0" anchor="ctr">
            <a:noAutofit/>
          </a:bodyPr>
          <a:lstStyle/>
          <a:p>
            <a:pPr algn="ctr" defTabSz="1185335">
              <a:spcBef>
                <a:spcPct val="0"/>
              </a:spcBef>
            </a:pPr>
            <a:r>
              <a:rPr lang="ru-RU" sz="2000" b="1" dirty="0">
                <a:solidFill>
                  <a:prstClr val="white"/>
                </a:solidFill>
              </a:rPr>
              <a:t>ФЕДЕРАЛЬНАЯ НАЛОГОВАЯ </a:t>
            </a:r>
            <a:br>
              <a:rPr lang="ru-RU" sz="2000" b="1" dirty="0">
                <a:solidFill>
                  <a:prstClr val="white"/>
                </a:solidFill>
              </a:rPr>
            </a:br>
            <a:r>
              <a:rPr lang="ru-RU" sz="2000" b="1" dirty="0">
                <a:solidFill>
                  <a:prstClr val="white"/>
                </a:solidFill>
              </a:rPr>
              <a:t>СЛУЖБА</a:t>
            </a:r>
          </a:p>
        </p:txBody>
      </p:sp>
    </p:spTree>
    <p:extLst>
      <p:ext uri="{BB962C8B-B14F-4D97-AF65-F5344CB8AC3E}">
        <p14:creationId xmlns:p14="http://schemas.microsoft.com/office/powerpoint/2010/main" val="2657665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3872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597825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3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2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8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4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1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7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3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2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1C65E-8F6E-42EE-B3C0-4A95FCE679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7106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8618935" y="3709988"/>
            <a:ext cx="433388" cy="9465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15">
              <a:defRPr/>
            </a:pP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8618935" y="4670823"/>
            <a:ext cx="433388" cy="3238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15">
              <a:defRPr/>
            </a:pP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" y="0"/>
            <a:ext cx="289322" cy="8096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15">
              <a:defRPr/>
            </a:pPr>
            <a:endParaRPr lang="ru-RU" sz="17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9" y="83134"/>
            <a:ext cx="7203506" cy="684462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022951"/>
            <a:ext cx="8482012" cy="3614071"/>
          </a:xfrm>
        </p:spPr>
        <p:txBody>
          <a:bodyPr lIns="0" tIns="0" rIns="0" bIns="0"/>
          <a:lstStyle>
            <a:lvl1pPr marL="121887" indent="-121887">
              <a:buClr>
                <a:srgbClr val="C00000"/>
              </a:buClr>
              <a:buFont typeface="Arial" pitchFamily="34" charset="0"/>
              <a:buChar char="•"/>
              <a:defRPr sz="19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249261" indent="-127375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371147" indent="-121887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498524" indent="-127375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620408" indent="-121887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01075" y="4681538"/>
            <a:ext cx="472679" cy="273844"/>
          </a:xfrm>
        </p:spPr>
        <p:txBody>
          <a:bodyPr lIns="0" rIns="0"/>
          <a:lstStyle>
            <a:lvl1pPr algn="ctr">
              <a:defRPr sz="2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7CD7BE-4192-4CA4-8359-4EFF4B96C4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0082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79"/>
            <a:ext cx="7772400" cy="1021556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624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3248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4873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6497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8121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9745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21370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2994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68660-84F5-4C75-8EDB-FDB4F0A981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2947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0" cy="339447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8EA1E-51AC-4F56-BEE6-45F4EDBB0C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8783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151335"/>
            <a:ext cx="4040187" cy="4798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6244" indent="0">
              <a:buNone/>
              <a:defRPr sz="1400" b="1"/>
            </a:lvl2pPr>
            <a:lvl3pPr marL="632487" indent="0">
              <a:buNone/>
              <a:defRPr sz="1200" b="1"/>
            </a:lvl3pPr>
            <a:lvl4pPr marL="948730" indent="0">
              <a:buNone/>
              <a:defRPr sz="1100" b="1"/>
            </a:lvl4pPr>
            <a:lvl5pPr marL="1264973" indent="0">
              <a:buNone/>
              <a:defRPr sz="1100" b="1"/>
            </a:lvl5pPr>
            <a:lvl6pPr marL="1581217" indent="0">
              <a:buNone/>
              <a:defRPr sz="1100" b="1"/>
            </a:lvl6pPr>
            <a:lvl7pPr marL="1897458" indent="0">
              <a:buNone/>
              <a:defRPr sz="1100" b="1"/>
            </a:lvl7pPr>
            <a:lvl8pPr marL="2213703" indent="0">
              <a:buNone/>
              <a:defRPr sz="1100" b="1"/>
            </a:lvl8pPr>
            <a:lvl9pPr marL="2529945" indent="0">
              <a:buNone/>
              <a:defRPr sz="1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7" cy="296346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4" cy="4798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6244" indent="0">
              <a:buNone/>
              <a:defRPr sz="1400" b="1"/>
            </a:lvl2pPr>
            <a:lvl3pPr marL="632487" indent="0">
              <a:buNone/>
              <a:defRPr sz="1200" b="1"/>
            </a:lvl3pPr>
            <a:lvl4pPr marL="948730" indent="0">
              <a:buNone/>
              <a:defRPr sz="1100" b="1"/>
            </a:lvl4pPr>
            <a:lvl5pPr marL="1264973" indent="0">
              <a:buNone/>
              <a:defRPr sz="1100" b="1"/>
            </a:lvl5pPr>
            <a:lvl6pPr marL="1581217" indent="0">
              <a:buNone/>
              <a:defRPr sz="1100" b="1"/>
            </a:lvl6pPr>
            <a:lvl7pPr marL="1897458" indent="0">
              <a:buNone/>
              <a:defRPr sz="1100" b="1"/>
            </a:lvl7pPr>
            <a:lvl8pPr marL="2213703" indent="0">
              <a:buNone/>
              <a:defRPr sz="1100" b="1"/>
            </a:lvl8pPr>
            <a:lvl9pPr marL="2529945" indent="0">
              <a:buNone/>
              <a:defRPr sz="1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4" cy="296346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7E4E8-EA03-4B81-B471-5BAA76F4ED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56896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7A3B0-9322-4C6A-93A9-E9BB0442A4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9805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8619008" y="3710532"/>
            <a:ext cx="433387" cy="9461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899" tIns="51950" rIns="103899" bIns="51950" anchor="ctr"/>
          <a:lstStyle/>
          <a:p>
            <a:pPr algn="ctr" defTabSz="1038951">
              <a:defRPr/>
            </a:pPr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8619008" y="4670968"/>
            <a:ext cx="433387" cy="3238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899" tIns="51950" rIns="103899" bIns="51950" anchor="ctr"/>
          <a:lstStyle/>
          <a:p>
            <a:pPr algn="ctr" defTabSz="1038951">
              <a:defRPr/>
            </a:pPr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9" y="83134"/>
            <a:ext cx="7203506" cy="684462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022951"/>
            <a:ext cx="8482012" cy="3614071"/>
          </a:xfrm>
        </p:spPr>
        <p:txBody>
          <a:bodyPr lIns="0" tIns="0" rIns="0" bIns="0"/>
          <a:lstStyle>
            <a:lvl1pPr marL="150055" indent="-150055">
              <a:buClr>
                <a:srgbClr val="C00000"/>
              </a:buClr>
              <a:buFont typeface="Arial" pitchFamily="34" charset="0"/>
              <a:buChar char="•"/>
              <a:defRPr sz="24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306866" indent="-156814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456922" indent="-150055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613736" indent="-156814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763789" indent="-150055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01406" y="4681718"/>
            <a:ext cx="472736" cy="273844"/>
          </a:xfrm>
        </p:spPr>
        <p:txBody>
          <a:bodyPr lIns="0" rIns="0"/>
          <a:lstStyle>
            <a:lvl1pPr algn="ctr">
              <a:defRPr sz="2700" b="1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" y="1"/>
            <a:ext cx="288925" cy="8096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899" tIns="51950" rIns="103899" bIns="51950" anchor="ctr"/>
          <a:lstStyle/>
          <a:p>
            <a:pPr algn="ctr" defTabSz="1038951">
              <a:defRPr/>
            </a:pPr>
            <a:endParaRPr lang="ru-RU" sz="20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0965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1B4E-A66B-4E86-8A70-8E9886B2E6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95489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4787"/>
            <a:ext cx="3008313" cy="871538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076327"/>
            <a:ext cx="3008313" cy="3518298"/>
          </a:xfrm>
        </p:spPr>
        <p:txBody>
          <a:bodyPr/>
          <a:lstStyle>
            <a:lvl1pPr marL="0" indent="0">
              <a:buNone/>
              <a:defRPr sz="1000"/>
            </a:lvl1pPr>
            <a:lvl2pPr marL="316244" indent="0">
              <a:buNone/>
              <a:defRPr sz="800"/>
            </a:lvl2pPr>
            <a:lvl3pPr marL="632487" indent="0">
              <a:buNone/>
              <a:defRPr sz="700"/>
            </a:lvl3pPr>
            <a:lvl4pPr marL="948730" indent="0">
              <a:buNone/>
              <a:defRPr sz="600"/>
            </a:lvl4pPr>
            <a:lvl5pPr marL="1264973" indent="0">
              <a:buNone/>
              <a:defRPr sz="600"/>
            </a:lvl5pPr>
            <a:lvl6pPr marL="1581217" indent="0">
              <a:buNone/>
              <a:defRPr sz="600"/>
            </a:lvl6pPr>
            <a:lvl7pPr marL="1897458" indent="0">
              <a:buNone/>
              <a:defRPr sz="600"/>
            </a:lvl7pPr>
            <a:lvl8pPr marL="2213703" indent="0">
              <a:buNone/>
              <a:defRPr sz="600"/>
            </a:lvl8pPr>
            <a:lvl9pPr marL="2529945" indent="0">
              <a:buNone/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D43A7-6EF3-41E0-AC48-2E00E82030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62658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200"/>
            </a:lvl1pPr>
            <a:lvl2pPr marL="316244" indent="0">
              <a:buNone/>
              <a:defRPr sz="1900"/>
            </a:lvl2pPr>
            <a:lvl3pPr marL="632487" indent="0">
              <a:buNone/>
              <a:defRPr sz="1700"/>
            </a:lvl3pPr>
            <a:lvl4pPr marL="948730" indent="0">
              <a:buNone/>
              <a:defRPr sz="1400"/>
            </a:lvl4pPr>
            <a:lvl5pPr marL="1264973" indent="0">
              <a:buNone/>
              <a:defRPr sz="1400"/>
            </a:lvl5pPr>
            <a:lvl6pPr marL="1581217" indent="0">
              <a:buNone/>
              <a:defRPr sz="1400"/>
            </a:lvl6pPr>
            <a:lvl7pPr marL="1897458" indent="0">
              <a:buNone/>
              <a:defRPr sz="1400"/>
            </a:lvl7pPr>
            <a:lvl8pPr marL="2213703" indent="0">
              <a:buNone/>
              <a:defRPr sz="1400"/>
            </a:lvl8pPr>
            <a:lvl9pPr marL="2529945" indent="0">
              <a:buNone/>
              <a:defRPr sz="14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00"/>
            </a:lvl1pPr>
            <a:lvl2pPr marL="316244" indent="0">
              <a:buNone/>
              <a:defRPr sz="800"/>
            </a:lvl2pPr>
            <a:lvl3pPr marL="632487" indent="0">
              <a:buNone/>
              <a:defRPr sz="700"/>
            </a:lvl3pPr>
            <a:lvl4pPr marL="948730" indent="0">
              <a:buNone/>
              <a:defRPr sz="600"/>
            </a:lvl4pPr>
            <a:lvl5pPr marL="1264973" indent="0">
              <a:buNone/>
              <a:defRPr sz="600"/>
            </a:lvl5pPr>
            <a:lvl6pPr marL="1581217" indent="0">
              <a:buNone/>
              <a:defRPr sz="600"/>
            </a:lvl6pPr>
            <a:lvl7pPr marL="1897458" indent="0">
              <a:buNone/>
              <a:defRPr sz="600"/>
            </a:lvl7pPr>
            <a:lvl8pPr marL="2213703" indent="0">
              <a:buNone/>
              <a:defRPr sz="600"/>
            </a:lvl8pPr>
            <a:lvl9pPr marL="2529945" indent="0">
              <a:buNone/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FD15E-3132-4DC4-8489-EB787B96F0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1239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C45D7-153B-400D-9BFC-F653B25E35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24441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4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4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F6B33-DF5C-43F9-98E6-2DA38D106F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42093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1"/>
            <a:ext cx="9144000" cy="514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650"/>
            <a:ext cx="676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2283619" y="1851422"/>
            <a:ext cx="4175523" cy="86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284" tIns="48142" rIns="96284" bIns="48142" anchor="ctr"/>
          <a:lstStyle>
            <a:lvl1pPr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700" b="1" smtClean="0">
                <a:solidFill>
                  <a:srgbClr val="FFFFFF"/>
                </a:solidFill>
              </a:rPr>
              <a:t>ФЕДЕРАЛЬНАЯ НАЛОГОВАЯ </a:t>
            </a:r>
            <a:br>
              <a:rPr lang="ru-RU" altLang="ru-RU" sz="1700" b="1" smtClean="0">
                <a:solidFill>
                  <a:srgbClr val="FFFFFF"/>
                </a:solidFill>
              </a:rPr>
            </a:br>
            <a:r>
              <a:rPr lang="ru-RU" altLang="ru-RU" sz="1700" b="1" smtClean="0">
                <a:solidFill>
                  <a:srgbClr val="FFFFFF"/>
                </a:solidFill>
              </a:rPr>
              <a:t>СЛУЖБА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459924" y="2967673"/>
            <a:ext cx="8211636" cy="9144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995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59782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3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2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8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5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1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7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3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0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47AB2-916E-4871-86E4-EB94C8F633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36489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8618935" y="3709988"/>
            <a:ext cx="433388" cy="9465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35">
              <a:defRPr/>
            </a:pP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8618935" y="4670823"/>
            <a:ext cx="433388" cy="3238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35">
              <a:defRPr/>
            </a:pP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" y="0"/>
            <a:ext cx="289322" cy="8096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35">
              <a:defRPr/>
            </a:pPr>
            <a:endParaRPr lang="ru-RU" sz="17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9" y="83134"/>
            <a:ext cx="7203506" cy="684462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022950"/>
            <a:ext cx="8482012" cy="3614071"/>
          </a:xfrm>
        </p:spPr>
        <p:txBody>
          <a:bodyPr lIns="0" tIns="0" rIns="0" bIns="0"/>
          <a:lstStyle>
            <a:lvl1pPr marL="121889" indent="-121889">
              <a:buClr>
                <a:srgbClr val="C00000"/>
              </a:buClr>
              <a:buFont typeface="Arial" pitchFamily="34" charset="0"/>
              <a:buChar char="•"/>
              <a:defRPr sz="19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249266" indent="-127379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371156" indent="-121889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498536" indent="-127379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620423" indent="-121889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01075" y="4681538"/>
            <a:ext cx="472679" cy="273844"/>
          </a:xfrm>
        </p:spPr>
        <p:txBody>
          <a:bodyPr lIns="0" rIns="0"/>
          <a:lstStyle>
            <a:lvl1pPr algn="ctr">
              <a:defRPr sz="2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FFBF7B0-9092-44D9-ABE0-0C51D321D4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08373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79"/>
            <a:ext cx="7772400" cy="1021556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625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3250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4875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6500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8125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9750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21375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3000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CC5D8-AD74-47A1-98D7-85562BDAA2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25933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0" cy="339447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3F320-416C-467B-B61F-BF9202FFDC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355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80"/>
            <a:ext cx="7772400" cy="102155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93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86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798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73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66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59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531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463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8021-ED8C-4BDF-B535-680A6D876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6296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151335"/>
            <a:ext cx="4040187" cy="4798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6252" indent="0">
              <a:buNone/>
              <a:defRPr sz="1400" b="1"/>
            </a:lvl2pPr>
            <a:lvl3pPr marL="632501" indent="0">
              <a:buNone/>
              <a:defRPr sz="1200" b="1"/>
            </a:lvl3pPr>
            <a:lvl4pPr marL="948753" indent="0">
              <a:buNone/>
              <a:defRPr sz="1100" b="1"/>
            </a:lvl4pPr>
            <a:lvl5pPr marL="1265005" indent="0">
              <a:buNone/>
              <a:defRPr sz="1100" b="1"/>
            </a:lvl5pPr>
            <a:lvl6pPr marL="1581255" indent="0">
              <a:buNone/>
              <a:defRPr sz="1100" b="1"/>
            </a:lvl6pPr>
            <a:lvl7pPr marL="1897506" indent="0">
              <a:buNone/>
              <a:defRPr sz="1100" b="1"/>
            </a:lvl7pPr>
            <a:lvl8pPr marL="2213759" indent="0">
              <a:buNone/>
              <a:defRPr sz="1100" b="1"/>
            </a:lvl8pPr>
            <a:lvl9pPr marL="2530008" indent="0">
              <a:buNone/>
              <a:defRPr sz="1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7" cy="296346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4" cy="4798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6252" indent="0">
              <a:buNone/>
              <a:defRPr sz="1400" b="1"/>
            </a:lvl2pPr>
            <a:lvl3pPr marL="632501" indent="0">
              <a:buNone/>
              <a:defRPr sz="1200" b="1"/>
            </a:lvl3pPr>
            <a:lvl4pPr marL="948753" indent="0">
              <a:buNone/>
              <a:defRPr sz="1100" b="1"/>
            </a:lvl4pPr>
            <a:lvl5pPr marL="1265005" indent="0">
              <a:buNone/>
              <a:defRPr sz="1100" b="1"/>
            </a:lvl5pPr>
            <a:lvl6pPr marL="1581255" indent="0">
              <a:buNone/>
              <a:defRPr sz="1100" b="1"/>
            </a:lvl6pPr>
            <a:lvl7pPr marL="1897506" indent="0">
              <a:buNone/>
              <a:defRPr sz="1100" b="1"/>
            </a:lvl7pPr>
            <a:lvl8pPr marL="2213759" indent="0">
              <a:buNone/>
              <a:defRPr sz="1100" b="1"/>
            </a:lvl8pPr>
            <a:lvl9pPr marL="2530008" indent="0">
              <a:buNone/>
              <a:defRPr sz="1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4" cy="296346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8A0EC-99EA-43FD-82B3-E6F128D635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46376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C99FA-66EF-4E6B-9B59-875313EBC1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28560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FADF9-50A2-47B7-BC6E-DF04950143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83158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4787"/>
            <a:ext cx="3008313" cy="871538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076326"/>
            <a:ext cx="3008313" cy="3518298"/>
          </a:xfrm>
        </p:spPr>
        <p:txBody>
          <a:bodyPr/>
          <a:lstStyle>
            <a:lvl1pPr marL="0" indent="0">
              <a:buNone/>
              <a:defRPr sz="1000"/>
            </a:lvl1pPr>
            <a:lvl2pPr marL="316252" indent="0">
              <a:buNone/>
              <a:defRPr sz="800"/>
            </a:lvl2pPr>
            <a:lvl3pPr marL="632501" indent="0">
              <a:buNone/>
              <a:defRPr sz="700"/>
            </a:lvl3pPr>
            <a:lvl4pPr marL="948753" indent="0">
              <a:buNone/>
              <a:defRPr sz="600"/>
            </a:lvl4pPr>
            <a:lvl5pPr marL="1265005" indent="0">
              <a:buNone/>
              <a:defRPr sz="600"/>
            </a:lvl5pPr>
            <a:lvl6pPr marL="1581255" indent="0">
              <a:buNone/>
              <a:defRPr sz="600"/>
            </a:lvl6pPr>
            <a:lvl7pPr marL="1897506" indent="0">
              <a:buNone/>
              <a:defRPr sz="600"/>
            </a:lvl7pPr>
            <a:lvl8pPr marL="2213759" indent="0">
              <a:buNone/>
              <a:defRPr sz="600"/>
            </a:lvl8pPr>
            <a:lvl9pPr marL="2530008" indent="0">
              <a:buNone/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55CE6-844F-4B33-A9EF-6154A51A16D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69640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200"/>
            </a:lvl1pPr>
            <a:lvl2pPr marL="316252" indent="0">
              <a:buNone/>
              <a:defRPr sz="1900"/>
            </a:lvl2pPr>
            <a:lvl3pPr marL="632501" indent="0">
              <a:buNone/>
              <a:defRPr sz="1700"/>
            </a:lvl3pPr>
            <a:lvl4pPr marL="948753" indent="0">
              <a:buNone/>
              <a:defRPr sz="1400"/>
            </a:lvl4pPr>
            <a:lvl5pPr marL="1265005" indent="0">
              <a:buNone/>
              <a:defRPr sz="1400"/>
            </a:lvl5pPr>
            <a:lvl6pPr marL="1581255" indent="0">
              <a:buNone/>
              <a:defRPr sz="1400"/>
            </a:lvl6pPr>
            <a:lvl7pPr marL="1897506" indent="0">
              <a:buNone/>
              <a:defRPr sz="1400"/>
            </a:lvl7pPr>
            <a:lvl8pPr marL="2213759" indent="0">
              <a:buNone/>
              <a:defRPr sz="1400"/>
            </a:lvl8pPr>
            <a:lvl9pPr marL="2530008" indent="0">
              <a:buNone/>
              <a:defRPr sz="14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000"/>
            </a:lvl1pPr>
            <a:lvl2pPr marL="316252" indent="0">
              <a:buNone/>
              <a:defRPr sz="800"/>
            </a:lvl2pPr>
            <a:lvl3pPr marL="632501" indent="0">
              <a:buNone/>
              <a:defRPr sz="700"/>
            </a:lvl3pPr>
            <a:lvl4pPr marL="948753" indent="0">
              <a:buNone/>
              <a:defRPr sz="600"/>
            </a:lvl4pPr>
            <a:lvl5pPr marL="1265005" indent="0">
              <a:buNone/>
              <a:defRPr sz="600"/>
            </a:lvl5pPr>
            <a:lvl6pPr marL="1581255" indent="0">
              <a:buNone/>
              <a:defRPr sz="600"/>
            </a:lvl6pPr>
            <a:lvl7pPr marL="1897506" indent="0">
              <a:buNone/>
              <a:defRPr sz="600"/>
            </a:lvl7pPr>
            <a:lvl8pPr marL="2213759" indent="0">
              <a:buNone/>
              <a:defRPr sz="600"/>
            </a:lvl8pPr>
            <a:lvl9pPr marL="2530008" indent="0">
              <a:buNone/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CF089-5041-4AE8-A9B4-CD36512A10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99404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FAF68-E4FF-4787-BD32-A9A403FB59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74461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4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4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51744-9EE3-4F3E-9248-A1AAD2CE66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80225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1"/>
            <a:ext cx="9144000" cy="514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650"/>
            <a:ext cx="676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2283619" y="1851422"/>
            <a:ext cx="4175523" cy="86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284" tIns="48142" rIns="96284" bIns="48142" anchor="ctr"/>
          <a:lstStyle>
            <a:lvl1pPr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700" b="1" smtClean="0">
                <a:solidFill>
                  <a:srgbClr val="FFFFFF"/>
                </a:solidFill>
              </a:rPr>
              <a:t>ФЕДЕРАЛЬНАЯ НАЛОГОВАЯ </a:t>
            </a:r>
            <a:br>
              <a:rPr lang="ru-RU" altLang="ru-RU" sz="1700" b="1" smtClean="0">
                <a:solidFill>
                  <a:srgbClr val="FFFFFF"/>
                </a:solidFill>
              </a:rPr>
            </a:br>
            <a:r>
              <a:rPr lang="ru-RU" altLang="ru-RU" sz="1700" b="1" smtClean="0">
                <a:solidFill>
                  <a:srgbClr val="FFFFFF"/>
                </a:solidFill>
              </a:rPr>
              <a:t>СЛУЖБА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459924" y="2967673"/>
            <a:ext cx="8211636" cy="9144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060268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3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2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8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5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1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7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3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0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3B24-17C6-4A27-98CA-E0E92DC05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8846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8619007" y="3710530"/>
            <a:ext cx="433387" cy="9461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57">
              <a:defRPr/>
            </a:pP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8619007" y="4670968"/>
            <a:ext cx="433387" cy="3238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57">
              <a:defRPr/>
            </a:pP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9" y="83134"/>
            <a:ext cx="7203506" cy="684462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022949"/>
            <a:ext cx="8482012" cy="3614071"/>
          </a:xfrm>
        </p:spPr>
        <p:txBody>
          <a:bodyPr lIns="0" tIns="0" rIns="0" bIns="0"/>
          <a:lstStyle>
            <a:lvl1pPr marL="121893" indent="-121893">
              <a:buClr>
                <a:srgbClr val="C00000"/>
              </a:buClr>
              <a:buFont typeface="Arial" pitchFamily="34" charset="0"/>
              <a:buChar char="•"/>
              <a:defRPr sz="19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249272" indent="-127382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371165" indent="-121893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498548" indent="-127382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620439" indent="-121893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01406" y="4681716"/>
            <a:ext cx="472736" cy="273844"/>
          </a:xfrm>
        </p:spPr>
        <p:txBody>
          <a:bodyPr lIns="0" rIns="0"/>
          <a:lstStyle>
            <a:lvl1pPr algn="ctr">
              <a:defRPr sz="15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" y="1"/>
            <a:ext cx="288925" cy="8096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57">
              <a:defRPr/>
            </a:pPr>
            <a:endParaRPr lang="ru-RU" sz="17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55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200153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65D7-EF62-48DF-8BE3-AABB744AD3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3779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79"/>
            <a:ext cx="7772400" cy="1021556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626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3251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4877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6503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8129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9755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21381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3007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8021-ED8C-4BDF-B535-680A6D876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1054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0" cy="339447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65D7-EF62-48DF-8BE3-AABB744AD3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6886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6260" indent="0">
              <a:buNone/>
              <a:defRPr sz="1400" b="1"/>
            </a:lvl2pPr>
            <a:lvl3pPr marL="632518" indent="0">
              <a:buNone/>
              <a:defRPr sz="1200" b="1"/>
            </a:lvl3pPr>
            <a:lvl4pPr marL="948777" indent="0">
              <a:buNone/>
              <a:defRPr sz="1100" b="1"/>
            </a:lvl4pPr>
            <a:lvl5pPr marL="1265037" indent="0">
              <a:buNone/>
              <a:defRPr sz="1100" b="1"/>
            </a:lvl5pPr>
            <a:lvl6pPr marL="1581294" indent="0">
              <a:buNone/>
              <a:defRPr sz="1100" b="1"/>
            </a:lvl6pPr>
            <a:lvl7pPr marL="1897554" indent="0">
              <a:buNone/>
              <a:defRPr sz="1100" b="1"/>
            </a:lvl7pPr>
            <a:lvl8pPr marL="2213814" indent="0">
              <a:buNone/>
              <a:defRPr sz="1100" b="1"/>
            </a:lvl8pPr>
            <a:lvl9pPr marL="2530072" indent="0">
              <a:buNone/>
              <a:defRPr sz="1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6260" indent="0">
              <a:buNone/>
              <a:defRPr sz="1400" b="1"/>
            </a:lvl2pPr>
            <a:lvl3pPr marL="632518" indent="0">
              <a:buNone/>
              <a:defRPr sz="1200" b="1"/>
            </a:lvl3pPr>
            <a:lvl4pPr marL="948777" indent="0">
              <a:buNone/>
              <a:defRPr sz="1100" b="1"/>
            </a:lvl4pPr>
            <a:lvl5pPr marL="1265037" indent="0">
              <a:buNone/>
              <a:defRPr sz="1100" b="1"/>
            </a:lvl5pPr>
            <a:lvl6pPr marL="1581294" indent="0">
              <a:buNone/>
              <a:defRPr sz="1100" b="1"/>
            </a:lvl6pPr>
            <a:lvl7pPr marL="1897554" indent="0">
              <a:buNone/>
              <a:defRPr sz="1100" b="1"/>
            </a:lvl7pPr>
            <a:lvl8pPr marL="2213814" indent="0">
              <a:buNone/>
              <a:defRPr sz="1100" b="1"/>
            </a:lvl8pPr>
            <a:lvl9pPr marL="2530072" indent="0">
              <a:buNone/>
              <a:defRPr sz="1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F9DB-885A-4D81-8D62-6BEB8B6A1F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0912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F9FE5-6402-411A-AFD6-F5FDF53EA1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733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D679-B1CE-4B80-B6F9-CAA5757C64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0613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7" y="1076327"/>
            <a:ext cx="3008313" cy="3518297"/>
          </a:xfrm>
        </p:spPr>
        <p:txBody>
          <a:bodyPr/>
          <a:lstStyle>
            <a:lvl1pPr marL="0" indent="0">
              <a:buNone/>
              <a:defRPr sz="1000"/>
            </a:lvl1pPr>
            <a:lvl2pPr marL="316260" indent="0">
              <a:buNone/>
              <a:defRPr sz="800"/>
            </a:lvl2pPr>
            <a:lvl3pPr marL="632518" indent="0">
              <a:buNone/>
              <a:defRPr sz="700"/>
            </a:lvl3pPr>
            <a:lvl4pPr marL="948777" indent="0">
              <a:buNone/>
              <a:defRPr sz="600"/>
            </a:lvl4pPr>
            <a:lvl5pPr marL="1265037" indent="0">
              <a:buNone/>
              <a:defRPr sz="600"/>
            </a:lvl5pPr>
            <a:lvl6pPr marL="1581294" indent="0">
              <a:buNone/>
              <a:defRPr sz="600"/>
            </a:lvl6pPr>
            <a:lvl7pPr marL="1897554" indent="0">
              <a:buNone/>
              <a:defRPr sz="600"/>
            </a:lvl7pPr>
            <a:lvl8pPr marL="2213814" indent="0">
              <a:buNone/>
              <a:defRPr sz="600"/>
            </a:lvl8pPr>
            <a:lvl9pPr marL="2530072" indent="0">
              <a:buNone/>
              <a:defRPr sz="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8974-F02E-439E-80F3-43EB670DBF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16671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200"/>
            </a:lvl1pPr>
            <a:lvl2pPr marL="316260" indent="0">
              <a:buNone/>
              <a:defRPr sz="1900"/>
            </a:lvl2pPr>
            <a:lvl3pPr marL="632518" indent="0">
              <a:buNone/>
              <a:defRPr sz="1700"/>
            </a:lvl3pPr>
            <a:lvl4pPr marL="948777" indent="0">
              <a:buNone/>
              <a:defRPr sz="1400"/>
            </a:lvl4pPr>
            <a:lvl5pPr marL="1265037" indent="0">
              <a:buNone/>
              <a:defRPr sz="1400"/>
            </a:lvl5pPr>
            <a:lvl6pPr marL="1581294" indent="0">
              <a:buNone/>
              <a:defRPr sz="1400"/>
            </a:lvl6pPr>
            <a:lvl7pPr marL="1897554" indent="0">
              <a:buNone/>
              <a:defRPr sz="1400"/>
            </a:lvl7pPr>
            <a:lvl8pPr marL="2213814" indent="0">
              <a:buNone/>
              <a:defRPr sz="1400"/>
            </a:lvl8pPr>
            <a:lvl9pPr marL="2530072" indent="0">
              <a:buNone/>
              <a:defRPr sz="14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000"/>
            </a:lvl1pPr>
            <a:lvl2pPr marL="316260" indent="0">
              <a:buNone/>
              <a:defRPr sz="800"/>
            </a:lvl2pPr>
            <a:lvl3pPr marL="632518" indent="0">
              <a:buNone/>
              <a:defRPr sz="700"/>
            </a:lvl3pPr>
            <a:lvl4pPr marL="948777" indent="0">
              <a:buNone/>
              <a:defRPr sz="600"/>
            </a:lvl4pPr>
            <a:lvl5pPr marL="1265037" indent="0">
              <a:buNone/>
              <a:defRPr sz="600"/>
            </a:lvl5pPr>
            <a:lvl6pPr marL="1581294" indent="0">
              <a:buNone/>
              <a:defRPr sz="600"/>
            </a:lvl6pPr>
            <a:lvl7pPr marL="1897554" indent="0">
              <a:buNone/>
              <a:defRPr sz="600"/>
            </a:lvl7pPr>
            <a:lvl8pPr marL="2213814" indent="0">
              <a:buNone/>
              <a:defRPr sz="600"/>
            </a:lvl8pPr>
            <a:lvl9pPr marL="2530072" indent="0">
              <a:buNone/>
              <a:defRPr sz="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0A1B-D7B0-4C6E-90BC-42E0241C57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13171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856-7421-485F-B27B-F1912165AC0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3120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4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4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668C-78C1-4B50-A238-56637A7CF5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39351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459924" y="2967674"/>
            <a:ext cx="8211636" cy="9144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 ЧЕМ ВЫ РАССКАЖЕТЕ СЕГОДНЯ? </a:t>
            </a:r>
          </a:p>
        </p:txBody>
      </p:sp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" y="628650"/>
            <a:ext cx="676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2283074" y="1851670"/>
            <a:ext cx="4176464" cy="864096"/>
          </a:xfrm>
          <a:prstGeom prst="rect">
            <a:avLst/>
          </a:prstGeom>
        </p:spPr>
        <p:txBody>
          <a:bodyPr vert="horz" wrap="square" lIns="96284" tIns="48142" rIns="96284" bIns="48142" rtlCol="0" anchor="ctr">
            <a:noAutofit/>
          </a:bodyPr>
          <a:lstStyle/>
          <a:p>
            <a:pPr algn="ctr" defTabSz="962867">
              <a:spcBef>
                <a:spcPct val="0"/>
              </a:spcBef>
            </a:pPr>
            <a:r>
              <a:rPr lang="ru-RU" sz="1700" b="1" dirty="0">
                <a:solidFill>
                  <a:prstClr val="white"/>
                </a:solidFill>
              </a:rPr>
              <a:t>ФЕДЕРАЛЬНАЯ НАЛОГОВАЯ </a:t>
            </a:r>
            <a:br>
              <a:rPr lang="ru-RU" sz="1700" b="1" dirty="0">
                <a:solidFill>
                  <a:prstClr val="white"/>
                </a:solidFill>
              </a:rPr>
            </a:br>
            <a:r>
              <a:rPr lang="ru-RU" sz="1700" b="1" dirty="0">
                <a:solidFill>
                  <a:prstClr val="white"/>
                </a:solidFill>
              </a:rPr>
              <a:t>СЛУЖБА</a:t>
            </a:r>
          </a:p>
        </p:txBody>
      </p:sp>
    </p:spTree>
    <p:extLst>
      <p:ext uri="{BB962C8B-B14F-4D97-AF65-F5344CB8AC3E}">
        <p14:creationId xmlns:p14="http://schemas.microsoft.com/office/powerpoint/2010/main" val="1084941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6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330" indent="0">
              <a:buNone/>
              <a:defRPr sz="1700" b="1"/>
            </a:lvl2pPr>
            <a:lvl3pPr marL="778659" indent="0">
              <a:buNone/>
              <a:defRPr sz="1500" b="1"/>
            </a:lvl3pPr>
            <a:lvl4pPr marL="1167989" indent="0">
              <a:buNone/>
              <a:defRPr sz="1400" b="1"/>
            </a:lvl4pPr>
            <a:lvl5pPr marL="1557320" indent="0">
              <a:buNone/>
              <a:defRPr sz="1400" b="1"/>
            </a:lvl5pPr>
            <a:lvl6pPr marL="1946648" indent="0">
              <a:buNone/>
              <a:defRPr sz="1400" b="1"/>
            </a:lvl6pPr>
            <a:lvl7pPr marL="2335978" indent="0">
              <a:buNone/>
              <a:defRPr sz="1400" b="1"/>
            </a:lvl7pPr>
            <a:lvl8pPr marL="2725310" indent="0">
              <a:buNone/>
              <a:defRPr sz="1400" b="1"/>
            </a:lvl8pPr>
            <a:lvl9pPr marL="3114637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6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330" indent="0">
              <a:buNone/>
              <a:defRPr sz="1700" b="1"/>
            </a:lvl2pPr>
            <a:lvl3pPr marL="778659" indent="0">
              <a:buNone/>
              <a:defRPr sz="1500" b="1"/>
            </a:lvl3pPr>
            <a:lvl4pPr marL="1167989" indent="0">
              <a:buNone/>
              <a:defRPr sz="1400" b="1"/>
            </a:lvl4pPr>
            <a:lvl5pPr marL="1557320" indent="0">
              <a:buNone/>
              <a:defRPr sz="1400" b="1"/>
            </a:lvl5pPr>
            <a:lvl6pPr marL="1946648" indent="0">
              <a:buNone/>
              <a:defRPr sz="1400" b="1"/>
            </a:lvl6pPr>
            <a:lvl7pPr marL="2335978" indent="0">
              <a:buNone/>
              <a:defRPr sz="1400" b="1"/>
            </a:lvl7pPr>
            <a:lvl8pPr marL="2725310" indent="0">
              <a:buNone/>
              <a:defRPr sz="1400" b="1"/>
            </a:lvl8pPr>
            <a:lvl9pPr marL="3114637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F9DB-885A-4D81-8D62-6BEB8B6A1F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36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F9FE5-6402-411A-AFD6-F5FDF53EA1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17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D679-B1CE-4B80-B6F9-CAA5757C64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27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4788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076327"/>
            <a:ext cx="3008313" cy="3518298"/>
          </a:xfrm>
        </p:spPr>
        <p:txBody>
          <a:bodyPr/>
          <a:lstStyle>
            <a:lvl1pPr marL="0" indent="0">
              <a:buNone/>
              <a:defRPr sz="1200"/>
            </a:lvl1pPr>
            <a:lvl2pPr marL="389330" indent="0">
              <a:buNone/>
              <a:defRPr sz="1000"/>
            </a:lvl2pPr>
            <a:lvl3pPr marL="778659" indent="0">
              <a:buNone/>
              <a:defRPr sz="900"/>
            </a:lvl3pPr>
            <a:lvl4pPr marL="1167989" indent="0">
              <a:buNone/>
              <a:defRPr sz="800"/>
            </a:lvl4pPr>
            <a:lvl5pPr marL="1557320" indent="0">
              <a:buNone/>
              <a:defRPr sz="800"/>
            </a:lvl5pPr>
            <a:lvl6pPr marL="1946648" indent="0">
              <a:buNone/>
              <a:defRPr sz="800"/>
            </a:lvl6pPr>
            <a:lvl7pPr marL="2335978" indent="0">
              <a:buNone/>
              <a:defRPr sz="800"/>
            </a:lvl7pPr>
            <a:lvl8pPr marL="2725310" indent="0">
              <a:buNone/>
              <a:defRPr sz="800"/>
            </a:lvl8pPr>
            <a:lvl9pPr marL="311463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8974-F02E-439E-80F3-43EB670DBF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047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700"/>
            </a:lvl1pPr>
            <a:lvl2pPr marL="389330" indent="0">
              <a:buNone/>
              <a:defRPr sz="2400"/>
            </a:lvl2pPr>
            <a:lvl3pPr marL="778659" indent="0">
              <a:buNone/>
              <a:defRPr sz="2000"/>
            </a:lvl3pPr>
            <a:lvl4pPr marL="1167989" indent="0">
              <a:buNone/>
              <a:defRPr sz="1700"/>
            </a:lvl4pPr>
            <a:lvl5pPr marL="1557320" indent="0">
              <a:buNone/>
              <a:defRPr sz="1700"/>
            </a:lvl5pPr>
            <a:lvl6pPr marL="1946648" indent="0">
              <a:buNone/>
              <a:defRPr sz="1700"/>
            </a:lvl6pPr>
            <a:lvl7pPr marL="2335978" indent="0">
              <a:buNone/>
              <a:defRPr sz="1700"/>
            </a:lvl7pPr>
            <a:lvl8pPr marL="2725310" indent="0">
              <a:buNone/>
              <a:defRPr sz="1700"/>
            </a:lvl8pPr>
            <a:lvl9pPr marL="3114637" indent="0">
              <a:buNone/>
              <a:defRPr sz="17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330" indent="0">
              <a:buNone/>
              <a:defRPr sz="1000"/>
            </a:lvl2pPr>
            <a:lvl3pPr marL="778659" indent="0">
              <a:buNone/>
              <a:defRPr sz="900"/>
            </a:lvl3pPr>
            <a:lvl4pPr marL="1167989" indent="0">
              <a:buNone/>
              <a:defRPr sz="800"/>
            </a:lvl4pPr>
            <a:lvl5pPr marL="1557320" indent="0">
              <a:buNone/>
              <a:defRPr sz="800"/>
            </a:lvl5pPr>
            <a:lvl6pPr marL="1946648" indent="0">
              <a:buNone/>
              <a:defRPr sz="800"/>
            </a:lvl6pPr>
            <a:lvl7pPr marL="2335978" indent="0">
              <a:buNone/>
              <a:defRPr sz="800"/>
            </a:lvl7pPr>
            <a:lvl8pPr marL="2725310" indent="0">
              <a:buNone/>
              <a:defRPr sz="800"/>
            </a:lvl8pPr>
            <a:lvl9pPr marL="311463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0A1B-D7B0-4C6E-90BC-42E0241C57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41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 bwMode="auto">
          <a:xfrm>
            <a:off x="573090" y="83349"/>
            <a:ext cx="8113712" cy="684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7343" rIns="0" bIns="373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4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22750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687" tIns="37343" rIns="74687" bIns="373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8"/>
            <a:ext cx="2133600" cy="273844"/>
          </a:xfrm>
          <a:prstGeom prst="rect">
            <a:avLst/>
          </a:prstGeom>
        </p:spPr>
        <p:txBody>
          <a:bodyPr vert="horz" lIns="74687" tIns="37343" rIns="74687" bIns="3734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0C75FB-29DB-479D-90FD-07DD74D674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2469" name="Рисунок 6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91483" y="83346"/>
            <a:ext cx="1052513" cy="78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3096" y="831061"/>
            <a:ext cx="7418387" cy="41673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868" tIns="38934" rIns="77868" bIns="38934" anchor="ctr"/>
          <a:lstStyle/>
          <a:p>
            <a:pPr algn="ctr">
              <a:defRPr/>
            </a:pPr>
            <a:endParaRPr lang="ru-RU" sz="1500">
              <a:solidFill>
                <a:prstClr val="white"/>
              </a:solidFill>
            </a:endParaRPr>
          </a:p>
        </p:txBody>
      </p:sp>
      <p:pic>
        <p:nvPicPr>
          <p:cNvPr id="62471" name="Объект 3"/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017300"/>
            <a:ext cx="9144000" cy="12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363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740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5pPr>
      <a:lvl6pPr marL="389330" algn="l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6pPr>
      <a:lvl7pPr marL="778659" algn="l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7pPr>
      <a:lvl8pPr marL="1167989" algn="l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8pPr>
      <a:lvl9pPr marL="1557320" algn="l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91997" indent="-29199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2661" indent="-24333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3324" indent="-1946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2655" indent="-1946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1984" indent="-1946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1315" indent="-194666" algn="l" defTabSz="778659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0643" indent="-194666" algn="l" defTabSz="778659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19973" indent="-194666" algn="l" defTabSz="778659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09304" indent="-194666" algn="l" defTabSz="778659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330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8659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7989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7320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6648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5978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5310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4637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572692" y="83344"/>
            <a:ext cx="8114109" cy="684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7343" rIns="0" bIns="373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22747"/>
            <a:ext cx="8229600" cy="3394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687" tIns="37343" rIns="74687" bIns="373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74687" tIns="37343" rIns="74687" bIns="3734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633076" fontAlgn="base">
              <a:spcBef>
                <a:spcPct val="0"/>
              </a:spcBef>
              <a:spcAft>
                <a:spcPct val="0"/>
              </a:spcAft>
              <a:defRPr/>
            </a:pPr>
            <a:fld id="{00905F5D-8C4F-4F67-8F20-5E724ADABA88}" type="slidenum">
              <a:rPr lang="ru-RU" altLang="ru-RU" smtClean="0"/>
              <a:pPr defTabSz="6330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  <p:pic>
        <p:nvPicPr>
          <p:cNvPr id="4101" name="Рисунок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83344"/>
            <a:ext cx="1052512" cy="789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72691" y="831056"/>
            <a:ext cx="7418784" cy="41673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251" tIns="31625" rIns="63251" bIns="31625" anchor="ctr"/>
          <a:lstStyle/>
          <a:p>
            <a:pPr algn="ctr" defTabSz="633076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pic>
        <p:nvPicPr>
          <p:cNvPr id="4103" name="Объект 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7294"/>
            <a:ext cx="9144000" cy="126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572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5pPr>
      <a:lvl6pPr marL="316244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6pPr>
      <a:lvl7pPr marL="632487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7pPr>
      <a:lvl8pPr marL="94873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8pPr>
      <a:lvl9pPr marL="1264973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36305" indent="-23630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13276" indent="-19673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90247" indent="-1571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06785" indent="-1571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2224" indent="-1571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9338" indent="-158122" algn="l" defTabSz="63248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5581" indent="-158122" algn="l" defTabSz="63248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1824" indent="-158122" algn="l" defTabSz="63248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88068" indent="-158122" algn="l" defTabSz="63248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6244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32487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8730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64973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81217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97458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13703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29945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572692" y="83344"/>
            <a:ext cx="8114109" cy="684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7343" rIns="0" bIns="373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22747"/>
            <a:ext cx="8229600" cy="3394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687" tIns="37343" rIns="74687" bIns="373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74687" tIns="37343" rIns="74687" bIns="3734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633076" fontAlgn="base">
              <a:spcBef>
                <a:spcPct val="0"/>
              </a:spcBef>
              <a:spcAft>
                <a:spcPct val="0"/>
              </a:spcAft>
              <a:defRPr/>
            </a:pPr>
            <a:fld id="{A7D2D94E-558B-452D-B921-48D8C1C25BC7}" type="slidenum">
              <a:rPr lang="ru-RU" altLang="ru-RU" smtClean="0"/>
              <a:pPr defTabSz="6330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  <p:pic>
        <p:nvPicPr>
          <p:cNvPr id="2053" name="Рисунок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83344"/>
            <a:ext cx="1052512" cy="789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72691" y="831056"/>
            <a:ext cx="7418784" cy="41673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251" tIns="31625" rIns="63251" bIns="31625" anchor="ctr"/>
          <a:lstStyle/>
          <a:p>
            <a:pPr algn="ctr" defTabSz="633076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pic>
        <p:nvPicPr>
          <p:cNvPr id="2055" name="Объект 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7294"/>
            <a:ext cx="9144000" cy="126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276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5pPr>
      <a:lvl6pPr marL="316252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6pPr>
      <a:lvl7pPr marL="632501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7pPr>
      <a:lvl8pPr marL="948753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8pPr>
      <a:lvl9pPr marL="1265005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36305" indent="-23630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13276" indent="-19673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90247" indent="-1571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06785" indent="-1571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2224" indent="-1571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9382" indent="-158126" algn="l" defTabSz="632501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5632" indent="-158126" algn="l" defTabSz="632501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1883" indent="-158126" algn="l" defTabSz="632501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88135" indent="-158126" algn="l" defTabSz="632501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6252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32501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8753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65005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81255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97506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13759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30008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 bwMode="auto">
          <a:xfrm>
            <a:off x="573089" y="83348"/>
            <a:ext cx="8113712" cy="684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7343" rIns="0" bIns="373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624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22749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687" tIns="37343" rIns="74687" bIns="373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8"/>
            <a:ext cx="2133600" cy="273844"/>
          </a:xfrm>
          <a:prstGeom prst="rect">
            <a:avLst/>
          </a:prstGeom>
        </p:spPr>
        <p:txBody>
          <a:bodyPr vert="horz" lIns="74687" tIns="37343" rIns="74687" bIns="3734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844101">
              <a:defRPr/>
            </a:pPr>
            <a:fld id="{500C75FB-29DB-479D-90FD-07DD74D6740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44101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2469" name="Рисунок 6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91482" y="83345"/>
            <a:ext cx="1052513" cy="78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3095" y="831062"/>
            <a:ext cx="7418387" cy="41672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251" tIns="31625" rIns="63251" bIns="31625" anchor="ctr"/>
          <a:lstStyle/>
          <a:p>
            <a:pPr algn="ctr" defTabSz="844101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pic>
        <p:nvPicPr>
          <p:cNvPr id="62471" name="Объект 3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5017298"/>
            <a:ext cx="9144000" cy="12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744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5pPr>
      <a:lvl6pPr marL="31626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6pPr>
      <a:lvl7pPr marL="632518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7pPr>
      <a:lvl8pPr marL="948777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8pPr>
      <a:lvl9pPr marL="1265037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37194" indent="-2371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13921" indent="-1976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90648" indent="-15813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06907" indent="-15813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3165" indent="-15813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9425" indent="-158130" algn="l" defTabSz="632518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5683" indent="-158130" algn="l" defTabSz="632518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1943" indent="-158130" algn="l" defTabSz="632518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88202" indent="-158130" algn="l" defTabSz="632518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6260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32518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8777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65037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81294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97554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13814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30072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8">
            <a:extLst>
              <a:ext uri="{FF2B5EF4-FFF2-40B4-BE49-F238E27FC236}">
                <a16:creationId xmlns:lc="http://schemas.openxmlformats.org/drawingml/2006/lockedCanvas" xmlns="" xmlns:a16="http://schemas.microsoft.com/office/drawing/2014/main" id="{17B0A06D-BE18-42F6-B6FD-5711770E378C}"/>
              </a:ext>
            </a:extLst>
          </p:cNvPr>
          <p:cNvSpPr txBox="1"/>
          <p:nvPr/>
        </p:nvSpPr>
        <p:spPr>
          <a:xfrm>
            <a:off x="1448752" y="4436"/>
            <a:ext cx="6374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i="1" dirty="0" smtClean="0">
                <a:solidFill>
                  <a:srgbClr val="002060"/>
                </a:solidFill>
              </a:rPr>
              <a:t>Порядок уплаты УСН с 01.01.2023 года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453" y="3796836"/>
            <a:ext cx="19776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Средства поступают на Ваш единый налоговый счет</a:t>
            </a:r>
            <a:endParaRPr lang="ru-RU" sz="1050" dirty="0"/>
          </a:p>
        </p:txBody>
      </p:sp>
      <p:sp>
        <p:nvSpPr>
          <p:cNvPr id="44" name="TextBox 43"/>
          <p:cNvSpPr txBox="1"/>
          <p:nvPr/>
        </p:nvSpPr>
        <p:spPr>
          <a:xfrm>
            <a:off x="350520" y="591890"/>
            <a:ext cx="1909285" cy="783193"/>
          </a:xfrm>
          <a:prstGeom prst="roundRect">
            <a:avLst/>
          </a:prstGeom>
          <a:noFill/>
          <a:ln w="12700" cap="rnd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Срок сдачи налоговой декларации:</a:t>
            </a:r>
          </a:p>
          <a:p>
            <a:pPr algn="ctr"/>
            <a:r>
              <a:rPr lang="ru-RU" sz="1000" b="1" dirty="0" smtClean="0">
                <a:solidFill>
                  <a:srgbClr val="002060"/>
                </a:solidFill>
              </a:rPr>
              <a:t>ЮЛ –  не позднее 27.03.2023;</a:t>
            </a:r>
          </a:p>
          <a:p>
            <a:pPr algn="ctr"/>
            <a:r>
              <a:rPr lang="ru-RU" sz="1000" b="1" dirty="0" smtClean="0">
                <a:solidFill>
                  <a:srgbClr val="002060"/>
                </a:solidFill>
              </a:rPr>
              <a:t>ИП – не позднее 25.04.2023</a:t>
            </a:r>
            <a:endParaRPr lang="ru-RU" sz="1100" b="1" dirty="0" smtClean="0">
              <a:solidFill>
                <a:srgbClr val="002060"/>
              </a:solidFill>
            </a:endParaRP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 rot="16200000" flipH="1">
            <a:off x="1103065" y="1437991"/>
            <a:ext cx="278457" cy="152637"/>
          </a:xfrm>
          <a:prstGeom prst="bentConnector3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01619" y="1653539"/>
            <a:ext cx="1900849" cy="612934"/>
          </a:xfrm>
          <a:prstGeom prst="roundRect">
            <a:avLst/>
          </a:prstGeom>
          <a:noFill/>
          <a:ln w="12700" cap="rnd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Срок для уплаты налога:</a:t>
            </a:r>
          </a:p>
          <a:p>
            <a:pPr algn="ctr"/>
            <a:r>
              <a:rPr lang="ru-RU" sz="1000" b="1" dirty="0">
                <a:solidFill>
                  <a:srgbClr val="002060"/>
                </a:solidFill>
              </a:rPr>
              <a:t>ЮЛ – не </a:t>
            </a:r>
            <a:r>
              <a:rPr lang="ru-RU" sz="1000" b="1" dirty="0" smtClean="0">
                <a:solidFill>
                  <a:srgbClr val="002060"/>
                </a:solidFill>
              </a:rPr>
              <a:t>позднее 28.03.2023;</a:t>
            </a:r>
          </a:p>
          <a:p>
            <a:pPr algn="ctr"/>
            <a:r>
              <a:rPr lang="ru-RU" sz="1000" b="1" dirty="0" smtClean="0">
                <a:solidFill>
                  <a:srgbClr val="002060"/>
                </a:solidFill>
              </a:rPr>
              <a:t>ИП – не позднее 28.04.2023</a:t>
            </a:r>
          </a:p>
        </p:txBody>
      </p:sp>
      <p:cxnSp>
        <p:nvCxnSpPr>
          <p:cNvPr id="46" name="Соединительная линия уступом 45"/>
          <p:cNvCxnSpPr/>
          <p:nvPr/>
        </p:nvCxnSpPr>
        <p:spPr>
          <a:xfrm rot="5400000">
            <a:off x="3212493" y="1793576"/>
            <a:ext cx="773571" cy="660308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305301" y="1030366"/>
            <a:ext cx="2186940" cy="1413153"/>
          </a:xfrm>
          <a:prstGeom prst="roundRect">
            <a:avLst/>
          </a:prstGeom>
          <a:noFill/>
          <a:ln w="12700" cap="rnd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Подача</a:t>
            </a:r>
            <a:r>
              <a:rPr lang="ru-RU" sz="1100" b="1" u="sng" dirty="0" smtClean="0"/>
              <a:t> </a:t>
            </a:r>
            <a:r>
              <a:rPr lang="ru-RU" sz="1100" b="1" u="sng" dirty="0" smtClean="0">
                <a:solidFill>
                  <a:srgbClr val="002060"/>
                </a:solidFill>
              </a:rPr>
              <a:t>Уведомления</a:t>
            </a:r>
            <a:r>
              <a:rPr lang="ru-RU" sz="1100" dirty="0" smtClean="0">
                <a:solidFill>
                  <a:srgbClr val="002060"/>
                </a:solidFill>
              </a:rPr>
              <a:t> </a:t>
            </a:r>
            <a:r>
              <a:rPr lang="ru-RU" sz="1100" dirty="0" smtClean="0"/>
              <a:t>об исчисленных суммах налогов, авансовых платежей по налогам, страховых взносов</a:t>
            </a:r>
          </a:p>
          <a:p>
            <a:pPr algn="ctr"/>
            <a:r>
              <a:rPr lang="ru-RU" sz="1100" b="1" dirty="0">
                <a:solidFill>
                  <a:srgbClr val="002060"/>
                </a:solidFill>
              </a:rPr>
              <a:t>- не позднее 25.04.2023;</a:t>
            </a:r>
          </a:p>
          <a:p>
            <a:pPr algn="ctr"/>
            <a:r>
              <a:rPr lang="ru-RU" sz="1100" b="1" dirty="0">
                <a:solidFill>
                  <a:srgbClr val="002060"/>
                </a:solidFill>
              </a:rPr>
              <a:t>- не позднее 25.07.2023;</a:t>
            </a:r>
          </a:p>
          <a:p>
            <a:pPr algn="ctr"/>
            <a:r>
              <a:rPr lang="ru-RU" sz="1100" b="1" dirty="0">
                <a:solidFill>
                  <a:srgbClr val="002060"/>
                </a:solidFill>
              </a:rPr>
              <a:t>- не позднее 25.10.2023</a:t>
            </a: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flipV="1">
            <a:off x="1236820" y="2270760"/>
            <a:ext cx="5473" cy="499185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286287" y="550663"/>
            <a:ext cx="18545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i="1" dirty="0" smtClean="0">
                <a:solidFill>
                  <a:schemeClr val="accent2">
                    <a:lumMod val="75000"/>
                  </a:schemeClr>
                </a:solidFill>
              </a:rPr>
              <a:t>!!! </a:t>
            </a: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</a:rPr>
              <a:t>Поскольку срок уплаты </a:t>
            </a:r>
            <a:r>
              <a:rPr lang="ru-RU" sz="1000" b="1" i="1" dirty="0" smtClean="0">
                <a:solidFill>
                  <a:schemeClr val="accent2">
                    <a:lumMod val="75000"/>
                  </a:schemeClr>
                </a:solidFill>
              </a:rPr>
              <a:t>налога по УСН </a:t>
            </a: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</a:rPr>
              <a:t>наступает позже срока сдачи налоговой декларации </a:t>
            </a:r>
            <a:r>
              <a:rPr lang="ru-RU" sz="1000" b="1" i="1" dirty="0" smtClean="0">
                <a:solidFill>
                  <a:schemeClr val="accent2">
                    <a:lumMod val="75000"/>
                  </a:schemeClr>
                </a:solidFill>
              </a:rPr>
              <a:t>за </a:t>
            </a: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</a:rPr>
              <a:t>2022 год, уведомление об исчисленной сумме </a:t>
            </a:r>
            <a:r>
              <a:rPr lang="ru-RU" sz="1000" b="1" i="1" dirty="0" smtClean="0">
                <a:solidFill>
                  <a:schemeClr val="accent2">
                    <a:lumMod val="75000"/>
                  </a:schemeClr>
                </a:solidFill>
              </a:rPr>
              <a:t>налога </a:t>
            </a: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</a:rPr>
              <a:t>по сроку 27.03.2023 и </a:t>
            </a:r>
            <a:r>
              <a:rPr lang="ru-RU" sz="1000" b="1" i="1" dirty="0" smtClean="0">
                <a:solidFill>
                  <a:schemeClr val="accent2">
                    <a:lumMod val="75000"/>
                  </a:schemeClr>
                </a:solidFill>
              </a:rPr>
              <a:t>25.04.2023</a:t>
            </a:r>
          </a:p>
          <a:p>
            <a:pPr algn="ctr"/>
            <a:r>
              <a:rPr lang="ru-RU" sz="10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000" b="1" i="1" u="sng" dirty="0">
                <a:solidFill>
                  <a:schemeClr val="accent2">
                    <a:lumMod val="75000"/>
                  </a:schemeClr>
                </a:solidFill>
              </a:rPr>
              <a:t>не представляется</a:t>
            </a: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1000" b="1" i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20385" y="447258"/>
            <a:ext cx="248061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i="1" dirty="0" smtClean="0">
                <a:solidFill>
                  <a:schemeClr val="accent2">
                    <a:lumMod val="75000"/>
                  </a:schemeClr>
                </a:solidFill>
              </a:rPr>
              <a:t>!!! </a:t>
            </a:r>
            <a:r>
              <a:rPr lang="ru-RU" sz="1050" b="1" i="1" dirty="0">
                <a:solidFill>
                  <a:schemeClr val="accent2">
                    <a:lumMod val="75000"/>
                  </a:schemeClr>
                </a:solidFill>
              </a:rPr>
              <a:t>Уведомление не </a:t>
            </a:r>
            <a:r>
              <a:rPr lang="ru-RU" sz="1050" b="1" i="1" dirty="0" smtClean="0">
                <a:solidFill>
                  <a:schemeClr val="accent2">
                    <a:lumMod val="75000"/>
                  </a:schemeClr>
                </a:solidFill>
              </a:rPr>
              <a:t>подается </a:t>
            </a:r>
            <a:r>
              <a:rPr lang="ru-RU" sz="1050" b="1" i="1" dirty="0">
                <a:solidFill>
                  <a:schemeClr val="accent2">
                    <a:lumMod val="75000"/>
                  </a:schemeClr>
                </a:solidFill>
              </a:rPr>
              <a:t>в случае если авансовый платеж по </a:t>
            </a:r>
            <a:r>
              <a:rPr lang="ru-RU" sz="1050" b="1" i="1" dirty="0" smtClean="0">
                <a:solidFill>
                  <a:schemeClr val="accent2">
                    <a:lumMod val="75000"/>
                  </a:schemeClr>
                </a:solidFill>
              </a:rPr>
              <a:t>налогу по УСН </a:t>
            </a:r>
            <a:r>
              <a:rPr lang="ru-RU" sz="1050" b="1" i="1" u="sng" dirty="0" smtClean="0">
                <a:solidFill>
                  <a:schemeClr val="accent2">
                    <a:lumMod val="75000"/>
                  </a:schemeClr>
                </a:solidFill>
              </a:rPr>
              <a:t>не </a:t>
            </a:r>
            <a:r>
              <a:rPr lang="ru-RU" sz="1050" b="1" i="1" u="sng" dirty="0">
                <a:solidFill>
                  <a:schemeClr val="accent2">
                    <a:lumMod val="75000"/>
                  </a:schemeClr>
                </a:solidFill>
              </a:rPr>
              <a:t>исчислен </a:t>
            </a:r>
            <a:r>
              <a:rPr lang="ru-RU" sz="1050" b="1" i="1" dirty="0">
                <a:solidFill>
                  <a:schemeClr val="accent2">
                    <a:lumMod val="75000"/>
                  </a:schemeClr>
                </a:solidFill>
              </a:rPr>
              <a:t>к уплате в бюджет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69" y="2788920"/>
            <a:ext cx="1598706" cy="1024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" name="Соединительная линия уступом 29"/>
          <p:cNvCxnSpPr/>
          <p:nvPr/>
        </p:nvCxnSpPr>
        <p:spPr>
          <a:xfrm>
            <a:off x="3987380" y="3602908"/>
            <a:ext cx="455010" cy="432000"/>
          </a:xfrm>
          <a:prstGeom prst="bentConnector3">
            <a:avLst>
              <a:gd name="adj1" fmla="val 50000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442389" y="3428881"/>
            <a:ext cx="2377245" cy="1600438"/>
          </a:xfrm>
          <a:prstGeom prst="roundRect">
            <a:avLst/>
          </a:prstGeom>
          <a:noFill/>
          <a:ln w="12700" cap="rnd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В 2023 году вместо уведомления организация или ИП вправе представить </a:t>
            </a:r>
            <a:r>
              <a:rPr lang="ru-RU" sz="1100" b="1" u="sng" dirty="0">
                <a:solidFill>
                  <a:srgbClr val="002060"/>
                </a:solidFill>
              </a:rPr>
              <a:t>платежное </a:t>
            </a:r>
            <a:r>
              <a:rPr lang="ru-RU" sz="1100" b="1" u="sng" dirty="0" smtClean="0">
                <a:solidFill>
                  <a:srgbClr val="002060"/>
                </a:solidFill>
              </a:rPr>
              <a:t>поручение</a:t>
            </a:r>
            <a:r>
              <a:rPr lang="ru-RU" sz="1100" dirty="0" smtClean="0"/>
              <a:t>, по которому можно однозначно </a:t>
            </a:r>
            <a:r>
              <a:rPr lang="ru-RU" sz="1100" dirty="0"/>
              <a:t>определить бюджет, в который направляются денежные средства, срок уплаты и иные необходимые реквизиты.</a:t>
            </a:r>
            <a:endParaRPr lang="ru-RU" sz="1100" b="1" dirty="0" smtClean="0">
              <a:solidFill>
                <a:srgbClr val="00206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45892" y="2438414"/>
            <a:ext cx="2078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i="1" dirty="0" smtClean="0">
                <a:solidFill>
                  <a:srgbClr val="002060"/>
                </a:solidFill>
              </a:rPr>
              <a:t>Достаточно </a:t>
            </a:r>
            <a:r>
              <a:rPr lang="ru-RU" sz="1000" b="1" i="1" dirty="0" smtClean="0">
                <a:solidFill>
                  <a:srgbClr val="002060"/>
                </a:solidFill>
              </a:rPr>
              <a:t>одного</a:t>
            </a:r>
            <a:r>
              <a:rPr lang="ru-RU" sz="1000" i="1" dirty="0" smtClean="0">
                <a:solidFill>
                  <a:srgbClr val="002060"/>
                </a:solidFill>
              </a:rPr>
              <a:t> уведомления </a:t>
            </a:r>
            <a:r>
              <a:rPr lang="ru-RU" sz="1000" b="1" i="1" dirty="0" smtClean="0">
                <a:solidFill>
                  <a:srgbClr val="002060"/>
                </a:solidFill>
              </a:rPr>
              <a:t>по всем </a:t>
            </a:r>
            <a:r>
              <a:rPr lang="ru-RU" sz="1000" i="1" dirty="0" smtClean="0">
                <a:solidFill>
                  <a:srgbClr val="002060"/>
                </a:solidFill>
              </a:rPr>
              <a:t>авансовым платежам</a:t>
            </a:r>
            <a:endParaRPr lang="ru-RU" sz="1000" i="1" dirty="0">
              <a:solidFill>
                <a:srgbClr val="002060"/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1857374" y="3446964"/>
            <a:ext cx="325878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034195" y="2806303"/>
            <a:ext cx="30125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i="1" dirty="0" smtClean="0">
                <a:solidFill>
                  <a:srgbClr val="006600"/>
                </a:solidFill>
              </a:rPr>
              <a:t>ВАЖНО!!! </a:t>
            </a:r>
            <a:r>
              <a:rPr lang="ru-RU" sz="1000" i="1" dirty="0" smtClean="0">
                <a:solidFill>
                  <a:srgbClr val="006600"/>
                </a:solidFill>
              </a:rPr>
              <a:t>Можно скорректировать сведения в Уведомлении путем подачи </a:t>
            </a:r>
            <a:r>
              <a:rPr lang="ru-RU" sz="1000" b="1" i="1" dirty="0" smtClean="0">
                <a:solidFill>
                  <a:srgbClr val="006600"/>
                </a:solidFill>
              </a:rPr>
              <a:t>уточненного</a:t>
            </a:r>
            <a:r>
              <a:rPr lang="ru-RU" sz="1000" i="1" dirty="0" smtClean="0">
                <a:solidFill>
                  <a:srgbClr val="006600"/>
                </a:solidFill>
              </a:rPr>
              <a:t> Уведомления </a:t>
            </a:r>
            <a:r>
              <a:rPr lang="ru-RU" sz="1000" b="1" i="1" dirty="0" smtClean="0">
                <a:solidFill>
                  <a:srgbClr val="006600"/>
                </a:solidFill>
              </a:rPr>
              <a:t>до срока </a:t>
            </a:r>
            <a:r>
              <a:rPr lang="ru-RU" sz="1000" i="1" dirty="0" smtClean="0">
                <a:solidFill>
                  <a:srgbClr val="006600"/>
                </a:solidFill>
              </a:rPr>
              <a:t>представления декларации</a:t>
            </a:r>
            <a:endParaRPr lang="ru-RU" sz="1000" i="1" dirty="0">
              <a:solidFill>
                <a:srgbClr val="0066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02468" y="2515394"/>
            <a:ext cx="1798032" cy="1600438"/>
          </a:xfrm>
          <a:prstGeom prst="roundRect">
            <a:avLst/>
          </a:prstGeom>
          <a:noFill/>
          <a:ln w="12700" cap="rnd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Срок для уплаты авансового платежа </a:t>
            </a:r>
          </a:p>
          <a:p>
            <a:pPr algn="ctr"/>
            <a:r>
              <a:rPr lang="ru-RU" sz="1100" dirty="0" smtClean="0">
                <a:solidFill>
                  <a:srgbClr val="002060"/>
                </a:solidFill>
              </a:rPr>
              <a:t>- </a:t>
            </a:r>
            <a:r>
              <a:rPr lang="ru-RU" sz="1100" u="sng" dirty="0" smtClean="0">
                <a:solidFill>
                  <a:srgbClr val="002060"/>
                </a:solidFill>
              </a:rPr>
              <a:t>за </a:t>
            </a:r>
            <a:r>
              <a:rPr lang="ru-RU" sz="1100" u="sng" dirty="0">
                <a:solidFill>
                  <a:srgbClr val="002060"/>
                </a:solidFill>
              </a:rPr>
              <a:t>1 квартал </a:t>
            </a:r>
            <a:r>
              <a:rPr lang="ru-RU" sz="1100" u="sng" dirty="0" smtClean="0">
                <a:solidFill>
                  <a:srgbClr val="002060"/>
                </a:solidFill>
              </a:rPr>
              <a:t>2023 </a:t>
            </a:r>
            <a:r>
              <a:rPr lang="ru-RU" sz="1100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sz="1100" b="1" dirty="0" smtClean="0">
                <a:solidFill>
                  <a:srgbClr val="002060"/>
                </a:solidFill>
              </a:rPr>
              <a:t>не </a:t>
            </a:r>
            <a:r>
              <a:rPr lang="ru-RU" sz="1100" b="1" dirty="0">
                <a:solidFill>
                  <a:srgbClr val="002060"/>
                </a:solidFill>
              </a:rPr>
              <a:t>позднее </a:t>
            </a:r>
            <a:r>
              <a:rPr lang="ru-RU" sz="1100" b="1" dirty="0" smtClean="0">
                <a:solidFill>
                  <a:srgbClr val="002060"/>
                </a:solidFill>
              </a:rPr>
              <a:t>28.04.2023;</a:t>
            </a:r>
            <a:endParaRPr lang="ru-RU" sz="1100" b="1" dirty="0">
              <a:solidFill>
                <a:srgbClr val="002060"/>
              </a:solidFill>
            </a:endParaRPr>
          </a:p>
          <a:p>
            <a:pPr marL="171450" indent="-171450" algn="ctr">
              <a:buFontTx/>
              <a:buChar char="-"/>
            </a:pPr>
            <a:r>
              <a:rPr lang="ru-RU" sz="1100" u="sng" dirty="0" smtClean="0">
                <a:solidFill>
                  <a:srgbClr val="002060"/>
                </a:solidFill>
              </a:rPr>
              <a:t>за </a:t>
            </a:r>
            <a:r>
              <a:rPr lang="ru-RU" sz="1100" u="sng" dirty="0">
                <a:solidFill>
                  <a:srgbClr val="002060"/>
                </a:solidFill>
              </a:rPr>
              <a:t>полугодие </a:t>
            </a:r>
            <a:r>
              <a:rPr lang="ru-RU" sz="1100" u="sng" dirty="0" smtClean="0">
                <a:solidFill>
                  <a:srgbClr val="002060"/>
                </a:solidFill>
              </a:rPr>
              <a:t>2023 </a:t>
            </a:r>
          </a:p>
          <a:p>
            <a:pPr algn="ctr"/>
            <a:r>
              <a:rPr lang="ru-RU" sz="1100" b="1" dirty="0" smtClean="0">
                <a:solidFill>
                  <a:srgbClr val="002060"/>
                </a:solidFill>
              </a:rPr>
              <a:t>не </a:t>
            </a:r>
            <a:r>
              <a:rPr lang="ru-RU" sz="1100" b="1" dirty="0">
                <a:solidFill>
                  <a:srgbClr val="002060"/>
                </a:solidFill>
              </a:rPr>
              <a:t>позднее </a:t>
            </a:r>
            <a:r>
              <a:rPr lang="ru-RU" sz="1100" b="1" dirty="0" smtClean="0">
                <a:solidFill>
                  <a:srgbClr val="002060"/>
                </a:solidFill>
              </a:rPr>
              <a:t>28.07.2023;</a:t>
            </a:r>
            <a:endParaRPr lang="ru-RU" sz="1100" b="1" dirty="0">
              <a:solidFill>
                <a:srgbClr val="002060"/>
              </a:solidFill>
            </a:endParaRPr>
          </a:p>
          <a:p>
            <a:pPr algn="ctr"/>
            <a:r>
              <a:rPr lang="ru-RU" sz="1100" dirty="0" smtClean="0">
                <a:solidFill>
                  <a:srgbClr val="002060"/>
                </a:solidFill>
              </a:rPr>
              <a:t>- </a:t>
            </a:r>
            <a:r>
              <a:rPr lang="ru-RU" sz="1100" u="sng" dirty="0" smtClean="0">
                <a:solidFill>
                  <a:srgbClr val="002060"/>
                </a:solidFill>
              </a:rPr>
              <a:t>за </a:t>
            </a:r>
            <a:r>
              <a:rPr lang="ru-RU" sz="1100" u="sng" dirty="0">
                <a:solidFill>
                  <a:srgbClr val="002060"/>
                </a:solidFill>
              </a:rPr>
              <a:t>9 месяцев </a:t>
            </a:r>
            <a:r>
              <a:rPr lang="ru-RU" sz="1100" u="sng" dirty="0" smtClean="0">
                <a:solidFill>
                  <a:srgbClr val="002060"/>
                </a:solidFill>
              </a:rPr>
              <a:t>2023 </a:t>
            </a:r>
          </a:p>
          <a:p>
            <a:pPr algn="ctr"/>
            <a:r>
              <a:rPr lang="ru-RU" sz="1100" b="1" dirty="0" smtClean="0">
                <a:solidFill>
                  <a:srgbClr val="002060"/>
                </a:solidFill>
              </a:rPr>
              <a:t>не </a:t>
            </a:r>
            <a:r>
              <a:rPr lang="ru-RU" sz="1100" b="1" dirty="0">
                <a:solidFill>
                  <a:srgbClr val="002060"/>
                </a:solidFill>
              </a:rPr>
              <a:t>позднее </a:t>
            </a:r>
            <a:r>
              <a:rPr lang="ru-RU" sz="1100" b="1" dirty="0" smtClean="0">
                <a:solidFill>
                  <a:srgbClr val="002060"/>
                </a:solidFill>
              </a:rPr>
              <a:t>30.10.2023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733449" y="3588566"/>
            <a:ext cx="18900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i="1" dirty="0" smtClean="0">
                <a:solidFill>
                  <a:schemeClr val="accent2">
                    <a:lumMod val="75000"/>
                  </a:schemeClr>
                </a:solidFill>
              </a:rPr>
              <a:t>!!!</a:t>
            </a:r>
            <a:r>
              <a:rPr lang="ru-RU" sz="105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050" i="1" smtClean="0">
                <a:solidFill>
                  <a:schemeClr val="accent2">
                    <a:lumMod val="75000"/>
                  </a:schemeClr>
                </a:solidFill>
              </a:rPr>
              <a:t>Способ </a:t>
            </a:r>
            <a:r>
              <a:rPr lang="ru-RU" sz="1050" i="1" dirty="0">
                <a:solidFill>
                  <a:schemeClr val="accent2">
                    <a:lumMod val="75000"/>
                  </a:schemeClr>
                </a:solidFill>
              </a:rPr>
              <a:t>действует в течение 2023 года при условии, что </a:t>
            </a:r>
            <a:r>
              <a:rPr lang="ru-RU" sz="1050" i="1" u="sng" dirty="0" smtClean="0">
                <a:solidFill>
                  <a:schemeClr val="accent2">
                    <a:lumMod val="75000"/>
                  </a:schemeClr>
                </a:solidFill>
              </a:rPr>
              <a:t>не подано </a:t>
            </a:r>
            <a:r>
              <a:rPr lang="ru-RU" sz="1050" i="1" dirty="0" smtClean="0">
                <a:solidFill>
                  <a:schemeClr val="accent2">
                    <a:lumMod val="75000"/>
                  </a:schemeClr>
                </a:solidFill>
              </a:rPr>
              <a:t>уведомление. </a:t>
            </a:r>
          </a:p>
          <a:p>
            <a:pPr algn="ctr"/>
            <a:r>
              <a:rPr lang="ru-RU" sz="1050" b="1" i="1" dirty="0" smtClean="0">
                <a:solidFill>
                  <a:schemeClr val="accent2">
                    <a:lumMod val="75000"/>
                  </a:schemeClr>
                </a:solidFill>
              </a:rPr>
              <a:t>!!!</a:t>
            </a:r>
            <a:r>
              <a:rPr lang="ru-RU" sz="1050" i="1" dirty="0" smtClean="0">
                <a:solidFill>
                  <a:schemeClr val="accent2">
                    <a:lumMod val="75000"/>
                  </a:schemeClr>
                </a:solidFill>
              </a:rPr>
              <a:t> Правило </a:t>
            </a:r>
            <a:r>
              <a:rPr lang="ru-RU" sz="1050" i="1" u="sng" dirty="0">
                <a:solidFill>
                  <a:schemeClr val="accent2">
                    <a:lumMod val="75000"/>
                  </a:schemeClr>
                </a:solidFill>
              </a:rPr>
              <a:t>перестает</a:t>
            </a:r>
            <a:r>
              <a:rPr lang="ru-RU" sz="105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050" i="1" u="sng" dirty="0">
                <a:solidFill>
                  <a:schemeClr val="accent2">
                    <a:lumMod val="75000"/>
                  </a:schemeClr>
                </a:solidFill>
              </a:rPr>
              <a:t>действовать</a:t>
            </a:r>
            <a:r>
              <a:rPr lang="ru-RU" sz="1050" i="1" dirty="0">
                <a:solidFill>
                  <a:schemeClr val="accent2">
                    <a:lumMod val="75000"/>
                  </a:schemeClr>
                </a:solidFill>
              </a:rPr>
              <a:t>, как только </a:t>
            </a:r>
            <a:r>
              <a:rPr lang="ru-RU" sz="1050" i="1" dirty="0" smtClean="0">
                <a:solidFill>
                  <a:schemeClr val="accent2">
                    <a:lumMod val="75000"/>
                  </a:schemeClr>
                </a:solidFill>
              </a:rPr>
              <a:t>будет </a:t>
            </a:r>
            <a:r>
              <a:rPr lang="ru-RU" sz="1050" i="1" dirty="0">
                <a:solidFill>
                  <a:schemeClr val="accent2">
                    <a:lumMod val="75000"/>
                  </a:schemeClr>
                </a:solidFill>
              </a:rPr>
              <a:t>впервые </a:t>
            </a:r>
            <a:r>
              <a:rPr lang="ru-RU" sz="1050" i="1" dirty="0" smtClean="0">
                <a:solidFill>
                  <a:schemeClr val="accent2">
                    <a:lumMod val="75000"/>
                  </a:schemeClr>
                </a:solidFill>
              </a:rPr>
              <a:t>подано </a:t>
            </a:r>
            <a:r>
              <a:rPr lang="ru-RU" sz="1050" i="1" dirty="0">
                <a:solidFill>
                  <a:schemeClr val="accent2">
                    <a:lumMod val="75000"/>
                  </a:schemeClr>
                </a:solidFill>
              </a:rPr>
              <a:t>уведомление.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471661" y="4212483"/>
            <a:ext cx="193519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i="1" dirty="0" smtClean="0">
                <a:solidFill>
                  <a:srgbClr val="006600"/>
                </a:solidFill>
              </a:rPr>
              <a:t>ВАЖНО!! </a:t>
            </a:r>
          </a:p>
          <a:p>
            <a:pPr algn="ctr"/>
            <a:r>
              <a:rPr lang="ru-RU" sz="1000" i="1" dirty="0" smtClean="0">
                <a:solidFill>
                  <a:srgbClr val="006600"/>
                </a:solidFill>
              </a:rPr>
              <a:t>ФНС рекомендует использовать именно </a:t>
            </a:r>
            <a:r>
              <a:rPr lang="ru-RU" sz="1000" b="1" i="1" dirty="0" smtClean="0">
                <a:solidFill>
                  <a:srgbClr val="006600"/>
                </a:solidFill>
              </a:rPr>
              <a:t>Уведомления</a:t>
            </a:r>
            <a:r>
              <a:rPr lang="ru-RU" sz="1000" i="1" dirty="0" smtClean="0">
                <a:solidFill>
                  <a:srgbClr val="006600"/>
                </a:solidFill>
              </a:rPr>
              <a:t>, </a:t>
            </a:r>
          </a:p>
          <a:p>
            <a:pPr algn="ctr"/>
            <a:r>
              <a:rPr lang="ru-RU" sz="1000" i="1" dirty="0" smtClean="0">
                <a:solidFill>
                  <a:srgbClr val="006600"/>
                </a:solidFill>
              </a:rPr>
              <a:t>а не платежные поручения!</a:t>
            </a:r>
            <a:endParaRPr lang="ru-RU" sz="1000" i="1" dirty="0">
              <a:solidFill>
                <a:srgbClr val="006600"/>
              </a:solidFill>
            </a:endParaRPr>
          </a:p>
        </p:txBody>
      </p:sp>
      <p:sp>
        <p:nvSpPr>
          <p:cNvPr id="67" name="Стрелка вправо 66"/>
          <p:cNvSpPr/>
          <p:nvPr/>
        </p:nvSpPr>
        <p:spPr>
          <a:xfrm>
            <a:off x="6594976" y="1455731"/>
            <a:ext cx="479795" cy="41837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2470AE"/>
            </a:solidFill>
          </a:ln>
        </p:spPr>
        <p:txBody>
          <a:bodyPr wrap="square" rtlCol="0" anchor="ctr">
            <a:spAutoFit/>
          </a:bodyPr>
          <a:lstStyle/>
          <a:p>
            <a:pPr algn="ctr" eaLnBrk="1" hangingPunct="1">
              <a:spcBef>
                <a:spcPts val="0"/>
              </a:spcBef>
            </a:pPr>
            <a:endParaRPr lang="ru-RU" b="1" dirty="0" smtClean="0">
              <a:solidFill>
                <a:srgbClr val="009900"/>
              </a:solidFill>
              <a:latin typeface="Arial Narrow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107734" y="774433"/>
            <a:ext cx="1937205" cy="851297"/>
          </a:xfrm>
          <a:prstGeom prst="roundRect">
            <a:avLst/>
          </a:prstGeom>
          <a:noFill/>
          <a:ln w="12700" cap="rnd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/>
              <a:t>Ответственность</a:t>
            </a:r>
            <a:r>
              <a:rPr lang="ru-RU" sz="1100" dirty="0"/>
              <a:t> за не представление Уведомления – </a:t>
            </a:r>
            <a:r>
              <a:rPr lang="ru-RU" sz="1100" b="1" dirty="0">
                <a:solidFill>
                  <a:srgbClr val="FF0000"/>
                </a:solidFill>
              </a:rPr>
              <a:t>штраф по ст. 126 НК РФ (200 руб.).</a:t>
            </a:r>
            <a:endParaRPr lang="ru-RU" sz="1100" b="1" dirty="0" smtClean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107734" y="1688431"/>
            <a:ext cx="1937205" cy="1353562"/>
          </a:xfrm>
          <a:prstGeom prst="roundRect">
            <a:avLst/>
          </a:prstGeom>
          <a:noFill/>
          <a:ln w="12700" cap="rnd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/>
              <a:t>Последствия</a:t>
            </a:r>
            <a:r>
              <a:rPr lang="ru-RU" sz="1050" dirty="0"/>
              <a:t>: без Уведомления, поступившие на ЕНС деньги нельзя распределить по бюджетам, что приведет</a:t>
            </a:r>
            <a:r>
              <a:rPr lang="ru-RU" sz="1050" b="1" dirty="0">
                <a:solidFill>
                  <a:srgbClr val="FF0000"/>
                </a:solidFill>
              </a:rPr>
              <a:t> </a:t>
            </a:r>
            <a:r>
              <a:rPr lang="ru-RU" sz="1050" dirty="0"/>
              <a:t>к </a:t>
            </a:r>
            <a:r>
              <a:rPr lang="ru-RU" sz="1050" b="1" dirty="0">
                <a:solidFill>
                  <a:srgbClr val="FF0000"/>
                </a:solidFill>
              </a:rPr>
              <a:t>начислению пеней </a:t>
            </a: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b="1" dirty="0" smtClean="0">
                <a:solidFill>
                  <a:srgbClr val="FF0000"/>
                </a:solidFill>
              </a:rPr>
              <a:t>(</a:t>
            </a:r>
            <a:r>
              <a:rPr lang="ru-RU" sz="1050" b="1" dirty="0">
                <a:solidFill>
                  <a:srgbClr val="FF0000"/>
                </a:solidFill>
              </a:rPr>
              <a:t>ст. 75 НК РФ)</a:t>
            </a:r>
            <a:endParaRPr lang="ru-RU" sz="1050" b="1" dirty="0" smtClean="0">
              <a:solidFill>
                <a:srgbClr val="FF0000"/>
              </a:solidFill>
            </a:endParaRPr>
          </a:p>
        </p:txBody>
      </p:sp>
      <p:cxnSp>
        <p:nvCxnSpPr>
          <p:cNvPr id="20" name="Прямая соединительная линия 19"/>
          <p:cNvCxnSpPr>
            <a:endCxn id="48" idx="1"/>
          </p:cNvCxnSpPr>
          <p:nvPr/>
        </p:nvCxnSpPr>
        <p:spPr>
          <a:xfrm>
            <a:off x="3931920" y="1736942"/>
            <a:ext cx="37338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63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7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4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49632</TotalTime>
  <Words>283</Words>
  <Application>Microsoft Office PowerPoint</Application>
  <PresentationFormat>Экран (16:9)</PresentationFormat>
  <Paragraphs>32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Специальное оформление</vt:lpstr>
      <vt:lpstr>7_Специальное оформление</vt:lpstr>
      <vt:lpstr>1_Специальное оформление</vt:lpstr>
      <vt:lpstr>2_Специальное оформление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Ушакова Мария Георгиевна</dc:creator>
  <cp:lastModifiedBy>Белышева Елена Сергеевна</cp:lastModifiedBy>
  <cp:revision>1212</cp:revision>
  <cp:lastPrinted>2023-01-25T09:53:13Z</cp:lastPrinted>
  <dcterms:created xsi:type="dcterms:W3CDTF">2019-04-30T10:46:03Z</dcterms:created>
  <dcterms:modified xsi:type="dcterms:W3CDTF">2023-02-15T07:27:25Z</dcterms:modified>
</cp:coreProperties>
</file>