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85" r:id="rId2"/>
    <p:sldId id="264" r:id="rId3"/>
    <p:sldId id="265" r:id="rId4"/>
    <p:sldId id="266" r:id="rId5"/>
    <p:sldId id="270" r:id="rId6"/>
    <p:sldId id="271" r:id="rId7"/>
    <p:sldId id="287" r:id="rId8"/>
    <p:sldId id="288" r:id="rId9"/>
    <p:sldId id="274" r:id="rId10"/>
    <p:sldId id="279" r:id="rId11"/>
    <p:sldId id="28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10FC10"/>
    <a:srgbClr val="CC00FF"/>
    <a:srgbClr val="E8DE0E"/>
    <a:srgbClr val="FF5050"/>
    <a:srgbClr val="7030A0"/>
    <a:srgbClr val="29A57D"/>
    <a:srgbClr val="4FD81E"/>
    <a:srgbClr val="F46F0C"/>
    <a:srgbClr val="C0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3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F11-4CC4-B974-124B99EF7C6D}"/>
              </c:ext>
            </c:extLst>
          </c:dPt>
          <c:dPt>
            <c:idx val="3"/>
            <c:invertIfNegative val="0"/>
            <c:bubble3D val="0"/>
            <c:spPr>
              <a:ln w="19050">
                <a:noFill/>
              </a:ln>
            </c:spPr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297-4BDD-950B-51459F22022F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F11-4CC4-B974-124B99EF7C6D}"/>
              </c:ext>
            </c:extLst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СГБ №10</c:v>
                </c:pt>
                <c:pt idx="1">
                  <c:v>СГП №13</c:v>
                </c:pt>
                <c:pt idx="2">
                  <c:v>МСЧ №2</c:v>
                </c:pt>
                <c:pt idx="3">
                  <c:v>СГП №14</c:v>
                </c:pt>
                <c:pt idx="4">
                  <c:v>СГП №1</c:v>
                </c:pt>
                <c:pt idx="5">
                  <c:v>СГП №6</c:v>
                </c:pt>
                <c:pt idx="6">
                  <c:v>СГКП №15</c:v>
                </c:pt>
                <c:pt idx="7">
                  <c:v>СГБ №6</c:v>
                </c:pt>
                <c:pt idx="8">
                  <c:v>СГП №10</c:v>
                </c:pt>
                <c:pt idx="9">
                  <c:v>СГП №4</c:v>
                </c:pt>
                <c:pt idx="10">
                  <c:v>СГКБ №8</c:v>
                </c:pt>
                <c:pt idx="11">
                  <c:v>МСЧ №5</c:v>
                </c:pt>
                <c:pt idx="12">
                  <c:v>СГП №9</c:v>
                </c:pt>
                <c:pt idx="13">
                  <c:v>СГБ №4</c:v>
                </c:pt>
                <c:pt idx="14">
                  <c:v>СГБ №7</c:v>
                </c:pt>
                <c:pt idx="15">
                  <c:v>СГП №3</c:v>
                </c:pt>
                <c:pt idx="16">
                  <c:v>Самара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64.3</c:v>
                </c:pt>
                <c:pt idx="1">
                  <c:v>62.7</c:v>
                </c:pt>
                <c:pt idx="2">
                  <c:v>78.099999999999994</c:v>
                </c:pt>
                <c:pt idx="3">
                  <c:v>74</c:v>
                </c:pt>
                <c:pt idx="4">
                  <c:v>50.8</c:v>
                </c:pt>
                <c:pt idx="5">
                  <c:v>69.5</c:v>
                </c:pt>
                <c:pt idx="6">
                  <c:v>69.3</c:v>
                </c:pt>
                <c:pt idx="7">
                  <c:v>69.900000000000006</c:v>
                </c:pt>
                <c:pt idx="8">
                  <c:v>67.8</c:v>
                </c:pt>
                <c:pt idx="9">
                  <c:v>61.4</c:v>
                </c:pt>
                <c:pt idx="10">
                  <c:v>62.7</c:v>
                </c:pt>
                <c:pt idx="11">
                  <c:v>66.400000000000006</c:v>
                </c:pt>
                <c:pt idx="12">
                  <c:v>65</c:v>
                </c:pt>
                <c:pt idx="13">
                  <c:v>73</c:v>
                </c:pt>
                <c:pt idx="14">
                  <c:v>44.3</c:v>
                </c:pt>
                <c:pt idx="15">
                  <c:v>66.599999999999994</c:v>
                </c:pt>
                <c:pt idx="16">
                  <c:v>64.8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F11-4CC4-B974-124B99EF7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-27"/>
        <c:axId val="34648832"/>
        <c:axId val="34650368"/>
      </c:barChart>
      <c:catAx>
        <c:axId val="3464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34650368"/>
        <c:crosses val="autoZero"/>
        <c:auto val="1"/>
        <c:lblAlgn val="ctr"/>
        <c:lblOffset val="100"/>
        <c:noMultiLvlLbl val="0"/>
      </c:catAx>
      <c:valAx>
        <c:axId val="346503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34648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555911444508629"/>
          <c:y val="1.386575721353526E-2"/>
          <c:w val="0.39258972828122907"/>
          <c:h val="0.7108313502146741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EAC-440D-990A-96A4520E796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EAC-440D-990A-96A4520E796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EAC-440D-990A-96A4520E796A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EAC-440D-990A-96A4520E796A}"/>
              </c:ext>
            </c:extLst>
          </c:dPt>
          <c:dPt>
            <c:idx val="4"/>
            <c:bubble3D val="0"/>
            <c:spPr>
              <a:solidFill>
                <a:srgbClr val="B889DB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EAC-440D-990A-96A4520E796A}"/>
              </c:ext>
            </c:extLst>
          </c:dPt>
          <c:dLbls>
            <c:dLbl>
              <c:idx val="4"/>
              <c:layout>
                <c:manualLayout>
                  <c:x val="2.642379248209717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Неработающие</c:v>
                </c:pt>
                <c:pt idx="1">
                  <c:v>Сфера торговли</c:v>
                </c:pt>
                <c:pt idx="2">
                  <c:v>Благоустройство</c:v>
                </c:pt>
                <c:pt idx="3">
                  <c:v>Бюджетные предприятия</c:v>
                </c:pt>
                <c:pt idx="4">
                  <c:v>Сфера обслуживания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EAC-440D-990A-96A4520E79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360145576371067"/>
          <c:y val="2.1680255597216844E-4"/>
          <c:w val="0.27639848701941599"/>
          <c:h val="0.9832992338638434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EE739-2348-4C97-BF02-E39CE680A4A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3E2ADE-8521-4169-AA1B-975FE0FFCB27}">
      <dgm:prSet phldrT="[Текст]" custT="1"/>
      <dgm:spPr>
        <a:solidFill>
          <a:srgbClr val="8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ЭПИДЕМИЧЕСКАЯ БЕЗОПАСНОСТЬ</a:t>
          </a:r>
        </a:p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ЗДОРОВОЙ ЧАСТИ НАСЕЛЕНИЯ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BB8815-B4AE-4467-A415-9985088E8C43}" type="parTrans" cxnId="{6FFA5C9C-2EAF-4A0D-950D-504E309EE97B}">
      <dgm:prSet/>
      <dgm:spPr/>
      <dgm:t>
        <a:bodyPr/>
        <a:lstStyle/>
        <a:p>
          <a:endParaRPr lang="ru-RU"/>
        </a:p>
      </dgm:t>
    </dgm:pt>
    <dgm:pt modelId="{7C22D386-D469-44C7-9CCB-06A2190CC3F9}" type="sibTrans" cxnId="{6FFA5C9C-2EAF-4A0D-950D-504E309EE97B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D2E9CD98-6974-420B-9213-B2C67CE34350}">
      <dgm:prSet phldrT="[Текст]" custT="1"/>
      <dgm:spPr>
        <a:solidFill>
          <a:srgbClr val="8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50000"/>
            </a:lnSpc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</a:t>
          </a:r>
        </a:p>
        <a:p>
          <a:pPr>
            <a:lnSpc>
              <a:spcPct val="50000"/>
            </a:lnSpc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туберкулеза</a:t>
          </a:r>
        </a:p>
        <a:p>
          <a:pPr>
            <a:lnSpc>
              <a:spcPct val="50000"/>
            </a:lnSpc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●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распада легочной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ткани</a:t>
          </a:r>
        </a:p>
        <a:p>
          <a:pPr>
            <a:lnSpc>
              <a:spcPct val="50000"/>
            </a:lnSpc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rPr>
            <a:t>●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 бактериовыделения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0C9184-FF4D-4F27-94A4-9F8068B55E26}" type="parTrans" cxnId="{87607898-E1DD-4271-8955-9E71983D8710}">
      <dgm:prSet/>
      <dgm:spPr/>
      <dgm:t>
        <a:bodyPr/>
        <a:lstStyle/>
        <a:p>
          <a:endParaRPr lang="ru-RU"/>
        </a:p>
      </dgm:t>
    </dgm:pt>
    <dgm:pt modelId="{FE781977-AE0B-4E3F-8D7B-595B8FD61859}" type="sibTrans" cxnId="{87607898-E1DD-4271-8955-9E71983D8710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B40FE917-FB2C-45F2-98A8-E8056B6DFF96}">
      <dgm:prSet phldrT="[Текст]" custT="1"/>
      <dgm:spPr>
        <a:solidFill>
          <a:srgbClr val="8000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lnSpc>
              <a:spcPct val="50000"/>
            </a:lnSpc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</a:t>
          </a:r>
        </a:p>
        <a:p>
          <a:pPr>
            <a:lnSpc>
              <a:spcPct val="50000"/>
            </a:lnSpc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туберкулеза</a:t>
          </a:r>
        </a:p>
        <a:p>
          <a:pPr>
            <a:lnSpc>
              <a:spcPct val="50000"/>
            </a:lnSpc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rPr>
            <a:t>● 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</a:t>
          </a: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профилактическом</a:t>
          </a:r>
          <a:endParaRPr lang="ru-RU" sz="18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50000"/>
            </a:lnSpc>
          </a:pPr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обследовании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69ECDA-DC92-4B45-BB01-515FBA2A5A1A}" type="parTrans" cxnId="{EFDEDE26-BCFA-4F47-BABE-1EDF3A83B43E}">
      <dgm:prSet/>
      <dgm:spPr/>
      <dgm:t>
        <a:bodyPr/>
        <a:lstStyle/>
        <a:p>
          <a:endParaRPr lang="ru-RU"/>
        </a:p>
      </dgm:t>
    </dgm:pt>
    <dgm:pt modelId="{89076FBA-8257-4C15-B5F1-6DC4E8C67034}" type="sibTrans" cxnId="{EFDEDE26-BCFA-4F47-BABE-1EDF3A83B43E}">
      <dgm:prSet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CD9F3E97-60D6-4C2A-8F78-E3F3D4B054CC}" type="pres">
      <dgm:prSet presAssocID="{8DFEE739-2348-4C97-BF02-E39CE680A4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0942B9-96DB-4CF1-88C4-B7805C27BD25}" type="pres">
      <dgm:prSet presAssocID="{383E2ADE-8521-4169-AA1B-975FE0FFCB27}" presName="node" presStyleLbl="node1" presStyleIdx="0" presStyleCnt="3" custScaleX="266940" custScaleY="119184" custRadScaleRad="75622" custRadScaleInc="-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2FA08-B114-4C19-826D-67DDCD920014}" type="pres">
      <dgm:prSet presAssocID="{7C22D386-D469-44C7-9CCB-06A2190CC3F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3F9013D-DAA6-431A-BB60-F7AB34BE2CEC}" type="pres">
      <dgm:prSet presAssocID="{7C22D386-D469-44C7-9CCB-06A2190CC3F9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19C233F-51F3-40F4-93CA-C1334DDB4E94}" type="pres">
      <dgm:prSet presAssocID="{D2E9CD98-6974-420B-9213-B2C67CE34350}" presName="node" presStyleLbl="node1" presStyleIdx="1" presStyleCnt="3" custScaleX="167303" custScaleY="169542" custRadScaleRad="149706" custRadScaleInc="-18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3BC230-746F-4435-9EE0-40C68EC84942}" type="pres">
      <dgm:prSet presAssocID="{FE781977-AE0B-4E3F-8D7B-595B8FD6185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0315CAD-D80C-40DE-9D60-DBB325F4E08A}" type="pres">
      <dgm:prSet presAssocID="{FE781977-AE0B-4E3F-8D7B-595B8FD6185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4F95BD3-E0ED-4CC4-90E0-FDE90F1DB6CD}" type="pres">
      <dgm:prSet presAssocID="{B40FE917-FB2C-45F2-98A8-E8056B6DFF96}" presName="node" presStyleLbl="node1" presStyleIdx="2" presStyleCnt="3" custScaleX="165864" custScaleY="158189" custRadScaleRad="153244" custRadScaleInc="19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ACB2B-AA52-462F-8F19-F4422D9BFF5A}" type="pres">
      <dgm:prSet presAssocID="{89076FBA-8257-4C15-B5F1-6DC4E8C6703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BFC6115D-9281-4D02-B59C-BEDF5EE80A77}" type="pres">
      <dgm:prSet presAssocID="{89076FBA-8257-4C15-B5F1-6DC4E8C6703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21C112C-EA80-4CC4-95E9-4246414F521C}" type="presOf" srcId="{7C22D386-D469-44C7-9CCB-06A2190CC3F9}" destId="{39F2FA08-B114-4C19-826D-67DDCD920014}" srcOrd="0" destOrd="0" presId="urn:microsoft.com/office/officeart/2005/8/layout/cycle7"/>
    <dgm:cxn modelId="{CF9997BF-CB46-46CF-B5F3-6E7CB52F4F6B}" type="presOf" srcId="{D2E9CD98-6974-420B-9213-B2C67CE34350}" destId="{F19C233F-51F3-40F4-93CA-C1334DDB4E94}" srcOrd="0" destOrd="0" presId="urn:microsoft.com/office/officeart/2005/8/layout/cycle7"/>
    <dgm:cxn modelId="{EFDEDE26-BCFA-4F47-BABE-1EDF3A83B43E}" srcId="{8DFEE739-2348-4C97-BF02-E39CE680A4A2}" destId="{B40FE917-FB2C-45F2-98A8-E8056B6DFF96}" srcOrd="2" destOrd="0" parTransId="{4F69ECDA-DC92-4B45-BB01-515FBA2A5A1A}" sibTransId="{89076FBA-8257-4C15-B5F1-6DC4E8C67034}"/>
    <dgm:cxn modelId="{84A4D9B6-1F1C-4DC5-9DEF-924DD5536776}" type="presOf" srcId="{7C22D386-D469-44C7-9CCB-06A2190CC3F9}" destId="{E3F9013D-DAA6-431A-BB60-F7AB34BE2CEC}" srcOrd="1" destOrd="0" presId="urn:microsoft.com/office/officeart/2005/8/layout/cycle7"/>
    <dgm:cxn modelId="{2DFC3BB3-3060-4023-BBF6-4001674BD22A}" type="presOf" srcId="{89076FBA-8257-4C15-B5F1-6DC4E8C67034}" destId="{BFC6115D-9281-4D02-B59C-BEDF5EE80A77}" srcOrd="1" destOrd="0" presId="urn:microsoft.com/office/officeart/2005/8/layout/cycle7"/>
    <dgm:cxn modelId="{D620E0E2-8AC6-4660-97FC-CE67289350BD}" type="presOf" srcId="{8DFEE739-2348-4C97-BF02-E39CE680A4A2}" destId="{CD9F3E97-60D6-4C2A-8F78-E3F3D4B054CC}" srcOrd="0" destOrd="0" presId="urn:microsoft.com/office/officeart/2005/8/layout/cycle7"/>
    <dgm:cxn modelId="{87607898-E1DD-4271-8955-9E71983D8710}" srcId="{8DFEE739-2348-4C97-BF02-E39CE680A4A2}" destId="{D2E9CD98-6974-420B-9213-B2C67CE34350}" srcOrd="1" destOrd="0" parTransId="{000C9184-FF4D-4F27-94A4-9F8068B55E26}" sibTransId="{FE781977-AE0B-4E3F-8D7B-595B8FD61859}"/>
    <dgm:cxn modelId="{734EC77B-2ECC-4C74-B0B4-32F6CD692783}" type="presOf" srcId="{383E2ADE-8521-4169-AA1B-975FE0FFCB27}" destId="{430942B9-96DB-4CF1-88C4-B7805C27BD25}" srcOrd="0" destOrd="0" presId="urn:microsoft.com/office/officeart/2005/8/layout/cycle7"/>
    <dgm:cxn modelId="{6804B71B-3E31-4B8E-A93A-CA13169B5E0B}" type="presOf" srcId="{B40FE917-FB2C-45F2-98A8-E8056B6DFF96}" destId="{04F95BD3-E0ED-4CC4-90E0-FDE90F1DB6CD}" srcOrd="0" destOrd="0" presId="urn:microsoft.com/office/officeart/2005/8/layout/cycle7"/>
    <dgm:cxn modelId="{6FFA5C9C-2EAF-4A0D-950D-504E309EE97B}" srcId="{8DFEE739-2348-4C97-BF02-E39CE680A4A2}" destId="{383E2ADE-8521-4169-AA1B-975FE0FFCB27}" srcOrd="0" destOrd="0" parTransId="{24BB8815-B4AE-4467-A415-9985088E8C43}" sibTransId="{7C22D386-D469-44C7-9CCB-06A2190CC3F9}"/>
    <dgm:cxn modelId="{1FE1D0D3-B280-4EA2-B6BE-783E1CE15B22}" type="presOf" srcId="{FE781977-AE0B-4E3F-8D7B-595B8FD61859}" destId="{8E3BC230-746F-4435-9EE0-40C68EC84942}" srcOrd="0" destOrd="0" presId="urn:microsoft.com/office/officeart/2005/8/layout/cycle7"/>
    <dgm:cxn modelId="{3544FFA2-7FBA-4057-AD90-0B66FCBD2636}" type="presOf" srcId="{FE781977-AE0B-4E3F-8D7B-595B8FD61859}" destId="{D0315CAD-D80C-40DE-9D60-DBB325F4E08A}" srcOrd="1" destOrd="0" presId="urn:microsoft.com/office/officeart/2005/8/layout/cycle7"/>
    <dgm:cxn modelId="{AB657C06-340C-4D7B-815D-E6D2F2760C00}" type="presOf" srcId="{89076FBA-8257-4C15-B5F1-6DC4E8C67034}" destId="{FEAACB2B-AA52-462F-8F19-F4422D9BFF5A}" srcOrd="0" destOrd="0" presId="urn:microsoft.com/office/officeart/2005/8/layout/cycle7"/>
    <dgm:cxn modelId="{13E33C25-9AE7-45FC-A535-8748DAEF4333}" type="presParOf" srcId="{CD9F3E97-60D6-4C2A-8F78-E3F3D4B054CC}" destId="{430942B9-96DB-4CF1-88C4-B7805C27BD25}" srcOrd="0" destOrd="0" presId="urn:microsoft.com/office/officeart/2005/8/layout/cycle7"/>
    <dgm:cxn modelId="{BA92BA0C-77FE-4892-9255-3A2F940E470B}" type="presParOf" srcId="{CD9F3E97-60D6-4C2A-8F78-E3F3D4B054CC}" destId="{39F2FA08-B114-4C19-826D-67DDCD920014}" srcOrd="1" destOrd="0" presId="urn:microsoft.com/office/officeart/2005/8/layout/cycle7"/>
    <dgm:cxn modelId="{50BA4DC8-329E-410D-95CF-83CA9097FE24}" type="presParOf" srcId="{39F2FA08-B114-4C19-826D-67DDCD920014}" destId="{E3F9013D-DAA6-431A-BB60-F7AB34BE2CEC}" srcOrd="0" destOrd="0" presId="urn:microsoft.com/office/officeart/2005/8/layout/cycle7"/>
    <dgm:cxn modelId="{38FE689C-0495-4EAD-97FE-13BC5B5EAEA9}" type="presParOf" srcId="{CD9F3E97-60D6-4C2A-8F78-E3F3D4B054CC}" destId="{F19C233F-51F3-40F4-93CA-C1334DDB4E94}" srcOrd="2" destOrd="0" presId="urn:microsoft.com/office/officeart/2005/8/layout/cycle7"/>
    <dgm:cxn modelId="{1C2A6DB2-1AF6-4816-B191-5FA3473934DF}" type="presParOf" srcId="{CD9F3E97-60D6-4C2A-8F78-E3F3D4B054CC}" destId="{8E3BC230-746F-4435-9EE0-40C68EC84942}" srcOrd="3" destOrd="0" presId="urn:microsoft.com/office/officeart/2005/8/layout/cycle7"/>
    <dgm:cxn modelId="{56FF5F8E-BF60-4EC3-A2C7-AFD7BC8DAA51}" type="presParOf" srcId="{8E3BC230-746F-4435-9EE0-40C68EC84942}" destId="{D0315CAD-D80C-40DE-9D60-DBB325F4E08A}" srcOrd="0" destOrd="0" presId="urn:microsoft.com/office/officeart/2005/8/layout/cycle7"/>
    <dgm:cxn modelId="{936AC36E-EA64-447A-B1D4-CEC1A2F4CE91}" type="presParOf" srcId="{CD9F3E97-60D6-4C2A-8F78-E3F3D4B054CC}" destId="{04F95BD3-E0ED-4CC4-90E0-FDE90F1DB6CD}" srcOrd="4" destOrd="0" presId="urn:microsoft.com/office/officeart/2005/8/layout/cycle7"/>
    <dgm:cxn modelId="{FC15051B-CDB1-4F55-B6EC-279B4FD7C651}" type="presParOf" srcId="{CD9F3E97-60D6-4C2A-8F78-E3F3D4B054CC}" destId="{FEAACB2B-AA52-462F-8F19-F4422D9BFF5A}" srcOrd="5" destOrd="0" presId="urn:microsoft.com/office/officeart/2005/8/layout/cycle7"/>
    <dgm:cxn modelId="{728FA130-9AA6-4921-A787-2A32AA468B1D}" type="presParOf" srcId="{FEAACB2B-AA52-462F-8F19-F4422D9BFF5A}" destId="{BFC6115D-9281-4D02-B59C-BEDF5EE80A7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42B9-96DB-4CF1-88C4-B7805C27BD25}">
      <dsp:nvSpPr>
        <dsp:cNvPr id="0" name=""/>
        <dsp:cNvSpPr/>
      </dsp:nvSpPr>
      <dsp:spPr>
        <a:xfrm>
          <a:off x="1843979" y="296214"/>
          <a:ext cx="6469802" cy="1444326"/>
        </a:xfrm>
        <a:prstGeom prst="roundRect">
          <a:avLst>
            <a:gd name="adj" fmla="val 10000"/>
          </a:avLst>
        </a:prstGeom>
        <a:solidFill>
          <a:srgbClr val="8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ЭПИДЕМИЧЕСКАЯ БЕЗОПАСНОСТЬ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ЗДОРОВОЙ ЧАСТИ НАСЕЛЕНИЯ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6282" y="338517"/>
        <a:ext cx="6385196" cy="1359720"/>
      </dsp:txXfrm>
    </dsp:sp>
    <dsp:sp modelId="{39F2FA08-B114-4C19-826D-67DDCD920014}">
      <dsp:nvSpPr>
        <dsp:cNvPr id="0" name=""/>
        <dsp:cNvSpPr/>
      </dsp:nvSpPr>
      <dsp:spPr>
        <a:xfrm rot="2558196">
          <a:off x="5810443" y="2084125"/>
          <a:ext cx="1312553" cy="424146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937687" y="2168954"/>
        <a:ext cx="1058065" cy="254488"/>
      </dsp:txXfrm>
    </dsp:sp>
    <dsp:sp modelId="{F19C233F-51F3-40F4-93CA-C1334DDB4E94}">
      <dsp:nvSpPr>
        <dsp:cNvPr id="0" name=""/>
        <dsp:cNvSpPr/>
      </dsp:nvSpPr>
      <dsp:spPr>
        <a:xfrm>
          <a:off x="6158508" y="2851857"/>
          <a:ext cx="4054908" cy="2054587"/>
        </a:xfrm>
        <a:prstGeom prst="roundRect">
          <a:avLst>
            <a:gd name="adj" fmla="val 10000"/>
          </a:avLst>
        </a:prstGeom>
        <a:solidFill>
          <a:srgbClr val="8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туберкулеза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●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распада легочной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ткани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rPr>
            <a:t>● </a:t>
          </a: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без бактериовыделения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218685" y="2912034"/>
        <a:ext cx="3934554" cy="1934233"/>
      </dsp:txXfrm>
    </dsp:sp>
    <dsp:sp modelId="{8E3BC230-746F-4435-9EE0-40C68EC84942}">
      <dsp:nvSpPr>
        <dsp:cNvPr id="0" name=""/>
        <dsp:cNvSpPr/>
      </dsp:nvSpPr>
      <dsp:spPr>
        <a:xfrm rot="10809985">
          <a:off x="4432993" y="3658083"/>
          <a:ext cx="1312553" cy="424146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560237" y="3742912"/>
        <a:ext cx="1058065" cy="254488"/>
      </dsp:txXfrm>
    </dsp:sp>
    <dsp:sp modelId="{04F95BD3-E0ED-4CC4-90E0-FDE90F1DB6CD}">
      <dsp:nvSpPr>
        <dsp:cNvPr id="0" name=""/>
        <dsp:cNvSpPr/>
      </dsp:nvSpPr>
      <dsp:spPr>
        <a:xfrm>
          <a:off x="0" y="2902709"/>
          <a:ext cx="4020032" cy="1917006"/>
        </a:xfrm>
        <a:prstGeom prst="roundRect">
          <a:avLst>
            <a:gd name="adj" fmla="val 10000"/>
          </a:avLst>
        </a:prstGeom>
        <a:solidFill>
          <a:srgbClr val="800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Выявление 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туберкулеза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rPr>
            <a:t>●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 </a:t>
          </a: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профилактическом</a:t>
          </a:r>
          <a:endParaRPr lang="ru-RU" sz="18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обследовании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147" y="2958856"/>
        <a:ext cx="3907738" cy="1804712"/>
      </dsp:txXfrm>
    </dsp:sp>
    <dsp:sp modelId="{FEAACB2B-AA52-462F-8F19-F4422D9BFF5A}">
      <dsp:nvSpPr>
        <dsp:cNvPr id="0" name=""/>
        <dsp:cNvSpPr/>
      </dsp:nvSpPr>
      <dsp:spPr>
        <a:xfrm rot="19031376">
          <a:off x="3015737" y="2109552"/>
          <a:ext cx="1312553" cy="424146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42981" y="2194381"/>
        <a:ext cx="1058065" cy="25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66CF8-6734-434B-8487-E0C4610393D6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CE7FA-4B51-4838-A770-73A22710CE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8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95A804-EAD6-4CF7-AAD9-60D41030F929}" type="slidenum">
              <a:rPr lang="ru-RU" smtClean="0">
                <a:latin typeface="Calibri" panose="020F0502020204030204" pitchFamily="34" charset="0"/>
              </a:rPr>
              <a:pPr/>
              <a:t>8</a:t>
            </a:fld>
            <a:endParaRPr 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4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D4EAA-EE9D-41C2-8989-A513F8C80B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B75B8-5B0D-460E-8DF7-5CF97F366B4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15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42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610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051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0179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406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3B585-AE56-480C-ACFB-665964440B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36FFC-DA30-49BF-B278-FB70E5EB13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033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3F83B-40BA-4DCD-995A-D09A1E3B8D4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6838-34DF-489F-866C-C3BEE4750D4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03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B5983-25CF-476A-853C-F6D13A555F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1A519-F44B-4CB8-8CAE-AA1600AB0F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4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B4AF78-7B0A-4C37-AE49-0F347A06E97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71118-DA67-4111-B125-244E3F51F4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70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F2293-0D0C-4010-AAC4-CAA28EA00B1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95ADE-3FCA-46C2-9277-36D00AAD670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09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0D330-C826-46AB-9CFB-42163E3DEDF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CE3FE-DA6B-4D12-ACD2-D4AD295777E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31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5D993C-5753-451A-A8E1-B6628AC997A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B4467-CF88-4BA5-B052-6A3AAA53AD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87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8D0F4-5E99-4672-BD17-9FB5EF4C3E2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70A4B-69AD-4AAB-AF77-F31931A4FFB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52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785520-15EF-4E86-BA37-9DCF6B8DDD7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4BF446-402E-4850-96FD-67F06714BC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44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0996E-D445-4ECC-BEFA-B0F0767845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761BC-FA68-4537-910A-4A40B461F83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73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0244-1BA7-4D63-8EFA-3FBB414E0B59}" type="datetimeFigureOut">
              <a:rPr lang="ru-RU" smtClean="0"/>
              <a:t>20.11.2019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AD5697-04E7-4979-A5AD-32240CF7768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7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212437"/>
            <a:ext cx="12192000" cy="811638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736252"/>
            <a:ext cx="12192000" cy="205263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заболеваемости туберкулезом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диспансерного отделения №1 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 9 месяцев 2019 года и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мерах профилактики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5825" y="4477290"/>
            <a:ext cx="8885238" cy="200342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Кошелева А.В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диспансерным отделением №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ГБУЗ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«Самарский областной клинический противотуберкулезный диспансер им. Н.В. Постникова»</a:t>
            </a:r>
          </a:p>
          <a:p>
            <a:pPr algn="r">
              <a:defRPr/>
            </a:pP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7" name="Picture 2" descr="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894"/>
            <a:ext cx="7972436" cy="811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9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002" y="296939"/>
            <a:ext cx="9378291" cy="112553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проблемы, </a:t>
            </a:r>
            <a:r>
              <a:rPr lang="ru-RU" sz="24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влияющие на качество </a:t>
            </a:r>
            <a:r>
              <a:rPr lang="ru-RU" sz="24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работы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</a:t>
            </a:r>
            <a:r>
              <a:rPr lang="ru-RU" sz="24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своевременному выявлению туберкулеза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Самарской област</a:t>
            </a:r>
            <a:r>
              <a:rPr lang="ru-RU" sz="22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endParaRPr lang="ru-RU" sz="2200" b="1" dirty="0">
              <a:solidFill>
                <a:srgbClr val="0032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5002" y="1595562"/>
            <a:ext cx="9378291" cy="44412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Низкая заинтересованность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руководителей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«малыми» 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«средними» предприятиями в организации  профилактических осмотров  среди своих сотрудников;</a:t>
            </a:r>
          </a:p>
          <a:p>
            <a:pPr algn="ctr"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Трудности в поиске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пациентов,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которых выявлены признаки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патологии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флюорографическом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исследовании,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случае смены места жительства;</a:t>
            </a:r>
          </a:p>
          <a:p>
            <a:pPr algn="ctr">
              <a:defRPr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Отказы части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неработающих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 от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профилактических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осмотров.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62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Задачи для достижения Государственной Программы «Развитие </a:t>
            </a:r>
            <a:r>
              <a:rPr lang="ru-RU" sz="36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здравоохранения</a:t>
            </a:r>
            <a:br>
              <a:rPr lang="ru-RU" sz="36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Самарской области</a:t>
            </a:r>
            <a:r>
              <a:rPr lang="ru-RU" sz="36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6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2020 </a:t>
            </a:r>
            <a:r>
              <a:rPr lang="ru-RU" sz="36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2341" y="1777387"/>
            <a:ext cx="9898001" cy="487045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66700" algn="just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максимально полного охвата профилактическими осмотрами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 риска – не менее 95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indent="266700" algn="just">
              <a:lnSpc>
                <a:spcPct val="90000"/>
              </a:lnSpc>
              <a:buFont typeface="Arial" panose="020B0604020202020204" pitchFamily="34" charset="0"/>
              <a:buAutoNum type="arabicPeriod"/>
              <a:defRPr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 algn="just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охвата профилактическими осмотрами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населения – не менее 85%.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 algn="just">
              <a:lnSpc>
                <a:spcPct val="90000"/>
              </a:lnSpc>
              <a:defRPr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 algn="just">
              <a:lnSpc>
                <a:spcPct val="9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активная работа по привлечению к профилактическим осмотрам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неработающих граждан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 algn="just">
              <a:lnSpc>
                <a:spcPct val="90000"/>
              </a:lnSpc>
              <a:defRPr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Межведомственное взаимодействие, прежде всего с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Администрацией района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руководителями организаций и предприятий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всех форм собственности при организации работы по профилактике и раннему выявлению туберкулеза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266700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66700" algn="just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Расширение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круга контактных лиц для предотвращения новых случаев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39513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694416" cy="126062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3296"/>
                </a:solidFill>
                <a:latin typeface="+mn-lt"/>
              </a:rPr>
              <a:t>Значение работы по раннему выявлению туберкулеза в ЛПУ</a:t>
            </a:r>
            <a:endParaRPr lang="ru-RU" sz="3600" b="1" dirty="0">
              <a:solidFill>
                <a:srgbClr val="003296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364568"/>
              </p:ext>
            </p:extLst>
          </p:nvPr>
        </p:nvGraphicFramePr>
        <p:xfrm>
          <a:off x="377643" y="1292964"/>
          <a:ext cx="10213417" cy="4681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58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1132598" cy="1260629"/>
          </a:xfrm>
          <a:noFill/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Индикаторы качества работы по </a:t>
            </a:r>
            <a:r>
              <a:rPr lang="ru-RU" sz="28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раннему</a:t>
            </a:r>
            <a:br>
              <a:rPr lang="ru-RU" sz="28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выявлению </a:t>
            </a:r>
            <a:r>
              <a:rPr lang="ru-RU" sz="2800" b="1" dirty="0">
                <a:solidFill>
                  <a:srgbClr val="0032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туберкулеза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757716" y="1278382"/>
            <a:ext cx="8847924" cy="4332306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pPr marL="0" indent="444500" algn="just">
              <a:buFont typeface="Arial" panose="020B0604020202020204" pitchFamily="34" charset="0"/>
              <a:buNone/>
            </a:pP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профилактическими осмотрами населения всеми методами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(%);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4500" algn="just">
              <a:buFont typeface="Arial" panose="020B0604020202020204" pitchFamily="34" charset="0"/>
              <a:buNone/>
            </a:pP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</a:t>
            </a: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больных туберкулезом,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выявленных</a:t>
            </a:r>
            <a:b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профилактических осмотрах среди впервые выявленных больных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(%);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4500" algn="just">
              <a:buFont typeface="Arial" panose="020B0604020202020204" pitchFamily="34" charset="0"/>
              <a:buNone/>
            </a:pP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деструктивных форм среди впервые выявленных больных туберкулезом органов дыхания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(%);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4500" algn="just">
              <a:buFont typeface="Arial" panose="020B0604020202020204" pitchFamily="34" charset="0"/>
              <a:buNone/>
            </a:pP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фиброзно-кавернозного туберкулеза среди впервые выявленных больных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(%);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4500" algn="just">
              <a:buFont typeface="Arial" panose="020B0604020202020204" pitchFamily="34" charset="0"/>
              <a:buNone/>
            </a:pP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sz="20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Одногодичная летальность при наблюдении у фтизиатра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(%).</a:t>
            </a:r>
            <a:endPara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" y="17755"/>
            <a:ext cx="10431262" cy="126047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флюорографическими осмотрами на туберкулез </a:t>
            </a:r>
            <a:br>
              <a:rPr lang="ru-RU" altLang="ru-RU" sz="2800" b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b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 </a:t>
            </a:r>
            <a:r>
              <a:rPr lang="en-CA" altLang="ru-RU" sz="2800" b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altLang="ru-RU" sz="2800" b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месяцев </a:t>
            </a:r>
            <a:r>
              <a:rPr lang="ru-RU" altLang="ru-RU" sz="2800" b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года</a:t>
            </a:r>
            <a:r>
              <a:rPr lang="ru-RU" altLang="ru-RU" sz="2800" b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2800" b="1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329" name="Объект 133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783524"/>
              </p:ext>
            </p:extLst>
          </p:nvPr>
        </p:nvGraphicFramePr>
        <p:xfrm>
          <a:off x="109181" y="993922"/>
          <a:ext cx="11546005" cy="537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0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609600" y="148491"/>
            <a:ext cx="10972800" cy="60325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ОСМОТРЫ НАСЕЛЕНИЯ НА ТУБЕРКУЛЕЗ: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0481" y="1120775"/>
            <a:ext cx="12111038" cy="4095418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Массовые </a:t>
            </a:r>
            <a:r>
              <a:rPr lang="ru-RU" alt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Самарской области – не реже 1 раза в год (СП)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групповом порядке 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эпидемическим показаниям – </a:t>
            </a:r>
            <a:r>
              <a:rPr lang="ru-RU" alt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РАЗ В ГОД (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•медицинские, •социальные группы риска, •работники учреждений для детей и подростков)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 u="sng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групповом порядке </a:t>
            </a:r>
            <a:r>
              <a:rPr lang="ru-RU" alt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эпидемическим показаниям – </a:t>
            </a:r>
            <a:r>
              <a:rPr lang="ru-RU" altLang="ru-RU" sz="24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РАЗА В ГОД (</a:t>
            </a:r>
            <a:r>
              <a:rPr lang="ru-RU" altLang="ru-RU" sz="2400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•военнослужащие, •родильные дома, •контактные, •излеченные от туберкулеза, •ВИЧ-инфицированные, •контингенты нарколога и психиатра, •освободившиеся из МЛС, •осужденные, подследственные)                 </a:t>
            </a:r>
            <a:r>
              <a:rPr lang="ru-RU" altLang="ru-RU" sz="2400" u="sng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СП добавлены лица БОМЖ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ru-RU" altLang="ru-RU" sz="2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индивидуальном порядке </a:t>
            </a:r>
            <a:r>
              <a:rPr lang="ru-RU" alt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(внеочередном) (•обратившиеся, •из окружения беременных, •призывники, •установление диагноза ВИЧ впервые)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alt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25.12.2001 № 892</a:t>
            </a:r>
          </a:p>
        </p:txBody>
      </p:sp>
    </p:spTree>
    <p:extLst>
      <p:ext uri="{BB962C8B-B14F-4D97-AF65-F5344CB8AC3E}">
        <p14:creationId xmlns:p14="http://schemas.microsoft.com/office/powerpoint/2010/main" val="40994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429" y="103516"/>
            <a:ext cx="11602529" cy="1069675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ФЕДЕРАЛЬНАЯ СЛУЖБА ПО НАДЗОРУ В СФЕРЕ ЗАЩИТЫ ПРАВ ПОТРЕБИТЕЛЕЙ </a:t>
            </a:r>
          </a:p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БЛАГОПОЛУЧИЯ ЧЕЛОВЕКА</a:t>
            </a:r>
          </a:p>
        </p:txBody>
      </p:sp>
      <p:pic>
        <p:nvPicPr>
          <p:cNvPr id="22533" name="Рисунок 2" descr="http://rospotrebnadzor.ru/bitrix/templates/rospotrebnadzor/images/logo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125413"/>
            <a:ext cx="9525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нутый угол 3"/>
          <p:cNvSpPr/>
          <p:nvPr/>
        </p:nvSpPr>
        <p:spPr>
          <a:xfrm>
            <a:off x="160385" y="1296538"/>
            <a:ext cx="11895138" cy="5459985"/>
          </a:xfrm>
          <a:prstGeom prst="foldedCorner">
            <a:avLst>
              <a:gd name="adj" fmla="val 6919"/>
            </a:avLst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ГЛАВНОГО ГОСУДАРСТВЕННОГО САНИТАРНОГО ВРАЧА 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 от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октября 2013 г. N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САНИТАРНО-ЭПИДЕМИОЛОГИЧЕСКИХ ПРАВИЛ</a:t>
            </a: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 3.1.2.3114-13 «ПРОФИЛАКТИКА ТУБЕРКУЛЕЗА» 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Профилактические медицинские осмотры - </a:t>
            </a:r>
            <a:r>
              <a:rPr lang="ru-RU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субъектах Российской </a:t>
            </a:r>
            <a:r>
              <a:rPr lang="ru-RU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Федерации,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образованиях </a:t>
            </a:r>
            <a:r>
              <a:rPr lang="ru-RU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показателем заболеваемости населения туберкулезом 60 и более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случаев на 100 тысяч населения в год - </a:t>
            </a:r>
            <a:r>
              <a:rPr lang="ru-RU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реже 1 раза в </a:t>
            </a:r>
            <a:r>
              <a:rPr lang="ru-RU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Руководители предприятий, организаций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запросу обслуживающей медицинской организации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представляют информацию, необходимую для организации и проведения профилактических обследований сотрудников в целях раннего выявления туберкулеза.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Медицинской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организацией, осуществляющей профилактические обследования в целях раннего выявления туберкулеза, составляется годовой план проведения профилактических обследований в целях раннего выявления туберкулеза, который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согласовывается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территориальными органами федерального органа исполнительной власти, уполномоченного осуществлять федеральный государственный санитарно-эпидемиологический надзор. </a:t>
            </a:r>
          </a:p>
        </p:txBody>
      </p:sp>
    </p:spTree>
    <p:extLst>
      <p:ext uri="{BB962C8B-B14F-4D97-AF65-F5344CB8AC3E}">
        <p14:creationId xmlns:p14="http://schemas.microsoft.com/office/powerpoint/2010/main" val="293043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1DA0F8-7388-4670-9349-A39EFD685229}"/>
              </a:ext>
            </a:extLst>
          </p:cNvPr>
          <p:cNvSpPr/>
          <p:nvPr/>
        </p:nvSpPr>
        <p:spPr>
          <a:xfrm>
            <a:off x="355108" y="0"/>
            <a:ext cx="11292397" cy="506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Организация выявления туберкулеза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EF1B28F-1E3D-4C79-B0A3-14343FB1D109}"/>
              </a:ext>
            </a:extLst>
          </p:cNvPr>
          <p:cNvSpPr/>
          <p:nvPr/>
        </p:nvSpPr>
        <p:spPr>
          <a:xfrm>
            <a:off x="230819" y="506027"/>
            <a:ext cx="10804125" cy="6252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srgbClr val="FF6600"/>
                </a:solidFill>
              </a:rPr>
              <a:t>1</a:t>
            </a:r>
            <a:r>
              <a:rPr lang="ru-RU" sz="1600" b="1" dirty="0">
                <a:solidFill>
                  <a:srgbClr val="FF6600"/>
                </a:solidFill>
              </a:rPr>
              <a:t>. </a:t>
            </a:r>
            <a:r>
              <a:rPr lang="ru-RU" sz="1600" b="1" dirty="0">
                <a:solidFill>
                  <a:srgbClr val="002060"/>
                </a:solidFill>
              </a:rPr>
              <a:t>ФЗ РФ от </a:t>
            </a:r>
            <a:r>
              <a:rPr lang="ru-RU" sz="1600" b="1" dirty="0">
                <a:solidFill>
                  <a:srgbClr val="FF6600"/>
                </a:solidFill>
              </a:rPr>
              <a:t>18.06.01 № 77-ФЗ </a:t>
            </a:r>
            <a:r>
              <a:rPr lang="ru-RU" sz="1600" b="1" dirty="0">
                <a:solidFill>
                  <a:srgbClr val="002060"/>
                </a:solidFill>
              </a:rPr>
              <a:t>«О предупреждении распространения туберкулеза в РФ»;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2. </a:t>
            </a:r>
            <a:r>
              <a:rPr lang="ru-RU" sz="1600" b="1" dirty="0">
                <a:solidFill>
                  <a:srgbClr val="002060"/>
                </a:solidFill>
              </a:rPr>
              <a:t>ФЗ РФ от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FF6600"/>
                </a:solidFill>
              </a:rPr>
              <a:t>21.11.11 № 323-ФЗ  </a:t>
            </a:r>
            <a:r>
              <a:rPr lang="ru-RU" sz="1600" b="1" dirty="0">
                <a:solidFill>
                  <a:srgbClr val="002060"/>
                </a:solidFill>
              </a:rPr>
              <a:t>«Об основах охраны здоровья граждан в Российской Федерации»; 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FF6600"/>
                </a:solidFill>
              </a:rPr>
              <a:t>3</a:t>
            </a:r>
            <a:r>
              <a:rPr lang="ru-RU" sz="1600" dirty="0" smtClean="0">
                <a:solidFill>
                  <a:srgbClr val="FF6600"/>
                </a:solidFill>
              </a:rPr>
              <a:t>.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</a:rPr>
              <a:t>ФЗ </a:t>
            </a:r>
            <a:r>
              <a:rPr lang="ru-RU" sz="1600" b="1" dirty="0">
                <a:solidFill>
                  <a:srgbClr val="002060"/>
                </a:solidFill>
              </a:rPr>
              <a:t>РФ от </a:t>
            </a:r>
            <a:r>
              <a:rPr lang="ru-RU" sz="1600" b="1" dirty="0">
                <a:solidFill>
                  <a:srgbClr val="FF6600"/>
                </a:solidFill>
              </a:rPr>
              <a:t>03.08.2018 № 314-ФЗ </a:t>
            </a:r>
            <a:r>
              <a:rPr lang="ru-RU" sz="1600" b="1" dirty="0">
                <a:solidFill>
                  <a:srgbClr val="002060"/>
                </a:solidFill>
              </a:rPr>
              <a:t>«О внесении изменений в Федеральный закон «О предупреждении распространения туберкулеза в Российской Федерации»;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4. </a:t>
            </a:r>
            <a:r>
              <a:rPr lang="ru-RU" sz="1600" b="1" dirty="0">
                <a:solidFill>
                  <a:srgbClr val="002060"/>
                </a:solidFill>
              </a:rPr>
              <a:t>Указ Президента РФ от </a:t>
            </a:r>
            <a:r>
              <a:rPr lang="ru-RU" sz="1600" b="1" dirty="0">
                <a:solidFill>
                  <a:srgbClr val="FF6600"/>
                </a:solidFill>
              </a:rPr>
              <a:t>07.05.2018 № 204 </a:t>
            </a:r>
            <a:r>
              <a:rPr lang="ru-RU" sz="1600" b="1" dirty="0">
                <a:solidFill>
                  <a:srgbClr val="002060"/>
                </a:solidFill>
              </a:rPr>
              <a:t>«О национальных целях и стратегических задачах развития Российской Федерации на период до 2024 года»;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5. </a:t>
            </a:r>
            <a:r>
              <a:rPr lang="ru-RU" sz="1600" b="1" dirty="0">
                <a:solidFill>
                  <a:srgbClr val="002060"/>
                </a:solidFill>
              </a:rPr>
              <a:t>Указ Президента РФ от </a:t>
            </a:r>
            <a:r>
              <a:rPr lang="ru-RU" sz="1600" b="1" dirty="0">
                <a:solidFill>
                  <a:srgbClr val="FF6600"/>
                </a:solidFill>
              </a:rPr>
              <a:t>06.06.2019 № 254 </a:t>
            </a:r>
            <a:r>
              <a:rPr lang="ru-RU" sz="1600" b="1" dirty="0">
                <a:solidFill>
                  <a:srgbClr val="002060"/>
                </a:solidFill>
              </a:rPr>
              <a:t>«О стратегии развития здравоохранения в Российской Федерации на период до 2025 года»;</a:t>
            </a:r>
            <a:endParaRPr lang="ru-RU" sz="1600" b="1" dirty="0">
              <a:solidFill>
                <a:srgbClr val="FF6600"/>
              </a:solidFill>
            </a:endParaRPr>
          </a:p>
          <a:p>
            <a:pPr indent="266700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srgbClr val="FF6600"/>
                </a:solidFill>
              </a:rPr>
              <a:t>6. </a:t>
            </a:r>
            <a:r>
              <a:rPr lang="ru-RU" sz="1600" b="1" dirty="0">
                <a:solidFill>
                  <a:srgbClr val="002060"/>
                </a:solidFill>
              </a:rPr>
              <a:t>Постановление Правительства РФ от </a:t>
            </a:r>
            <a:r>
              <a:rPr lang="ru-RU" sz="1600" b="1" dirty="0">
                <a:solidFill>
                  <a:srgbClr val="FF6600"/>
                </a:solidFill>
              </a:rPr>
              <a:t>25.12.01 № 892 </a:t>
            </a:r>
            <a:r>
              <a:rPr lang="ru-RU" sz="1600" b="1" dirty="0">
                <a:solidFill>
                  <a:srgbClr val="002060"/>
                </a:solidFill>
              </a:rPr>
              <a:t>«О реализации Федерального закона «О предупреждении распространения туберкулеза в Российской Федерации»;</a:t>
            </a:r>
          </a:p>
          <a:p>
            <a:pPr indent="266700" algn="just" fontAlgn="auto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srgbClr val="FF6600"/>
                </a:solidFill>
              </a:rPr>
              <a:t>7. </a:t>
            </a:r>
            <a:r>
              <a:rPr lang="ru-RU" sz="1600" b="1" dirty="0">
                <a:solidFill>
                  <a:srgbClr val="002060"/>
                </a:solidFill>
              </a:rPr>
              <a:t>Постановление Главного Государственного санитарного врача РФ от </a:t>
            </a:r>
            <a:r>
              <a:rPr lang="ru-RU" sz="1600" b="1" dirty="0">
                <a:solidFill>
                  <a:srgbClr val="FF6600"/>
                </a:solidFill>
              </a:rPr>
              <a:t>22.10.2013 № 60 </a:t>
            </a:r>
            <a:r>
              <a:rPr lang="ru-RU" sz="1600" b="1" dirty="0">
                <a:solidFill>
                  <a:srgbClr val="002060"/>
                </a:solidFill>
              </a:rPr>
              <a:t>«Об утверждении санитарно-эпидемиологических правил СП 3.1.2.3114-13 «Профилактика туберкулеза»; 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8. </a:t>
            </a:r>
            <a:r>
              <a:rPr lang="ru-RU" sz="1600" b="1" dirty="0">
                <a:solidFill>
                  <a:srgbClr val="002060"/>
                </a:solidFill>
              </a:rPr>
              <a:t>Приказ МЗ РФ от </a:t>
            </a:r>
            <a:r>
              <a:rPr lang="ru-RU" sz="1600" b="1" dirty="0">
                <a:solidFill>
                  <a:srgbClr val="FF6600"/>
                </a:solidFill>
              </a:rPr>
              <a:t>15.11.12 № 932н </a:t>
            </a:r>
            <a:r>
              <a:rPr lang="ru-RU" sz="1600" b="1" dirty="0">
                <a:solidFill>
                  <a:srgbClr val="002060"/>
                </a:solidFill>
              </a:rPr>
              <a:t>«Об утверждении порядка оказания  медицинской помощи больным туберкулезом»;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9. </a:t>
            </a:r>
            <a:r>
              <a:rPr lang="ru-RU" sz="1600" b="1" dirty="0">
                <a:solidFill>
                  <a:srgbClr val="002060"/>
                </a:solidFill>
              </a:rPr>
              <a:t>Приказ МЗ РФ от </a:t>
            </a:r>
            <a:r>
              <a:rPr lang="ru-RU" sz="1600" b="1" dirty="0">
                <a:solidFill>
                  <a:srgbClr val="FF6600"/>
                </a:solidFill>
              </a:rPr>
              <a:t>29.12.2014 № 951 </a:t>
            </a:r>
            <a:r>
              <a:rPr lang="ru-RU" sz="1600" b="1" dirty="0">
                <a:solidFill>
                  <a:srgbClr val="002060"/>
                </a:solidFill>
              </a:rPr>
              <a:t>«Об утверждении методических рекомендаций по совершенствованию диагностики и лечения туберкулеза органов дыхания»;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10.</a:t>
            </a:r>
            <a:r>
              <a:rPr lang="ru-RU" sz="1600" dirty="0">
                <a:solidFill>
                  <a:srgbClr val="FF660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Приказ МЗ РФ от </a:t>
            </a:r>
            <a:r>
              <a:rPr lang="ru-RU" sz="1600" b="1" dirty="0">
                <a:solidFill>
                  <a:srgbClr val="FF6600"/>
                </a:solidFill>
              </a:rPr>
              <a:t>21.03.2017 № 124н </a:t>
            </a:r>
            <a:r>
              <a:rPr lang="ru-RU" sz="1600" b="1" dirty="0">
                <a:solidFill>
                  <a:srgbClr val="002060"/>
                </a:solidFill>
              </a:rPr>
              <a:t>«Об утверждении порядков и сроков проведения профилактических медицинских осмотров граждан в целях выявления туберкулеза»; 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11. </a:t>
            </a:r>
            <a:r>
              <a:rPr lang="ru-RU" sz="1600" b="1" dirty="0">
                <a:solidFill>
                  <a:srgbClr val="002060"/>
                </a:solidFill>
              </a:rPr>
              <a:t>Приказ МЗ РФ от </a:t>
            </a:r>
            <a:r>
              <a:rPr lang="ru-RU" sz="1600" b="1" dirty="0">
                <a:solidFill>
                  <a:srgbClr val="FF6600"/>
                </a:solidFill>
              </a:rPr>
              <a:t>05.04.2019 № 199 </a:t>
            </a:r>
            <a:r>
              <a:rPr lang="ru-RU" sz="1600" b="1" dirty="0">
                <a:solidFill>
                  <a:srgbClr val="002060"/>
                </a:solidFill>
              </a:rPr>
              <a:t>«Об утверждении ведомственной целевой программы «Предупреждение и борьба с социально значимыми инфекционными заболеваниями»;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12. </a:t>
            </a:r>
            <a:r>
              <a:rPr lang="ru-RU" sz="1600" b="1" dirty="0">
                <a:solidFill>
                  <a:srgbClr val="002060"/>
                </a:solidFill>
              </a:rPr>
              <a:t>СПЭК Правительства Самарской области </a:t>
            </a:r>
            <a:r>
              <a:rPr lang="ru-RU" sz="1600" b="1" dirty="0">
                <a:solidFill>
                  <a:srgbClr val="FF6600"/>
                </a:solidFill>
              </a:rPr>
              <a:t>№ 7 от 20.10.2016г.;</a:t>
            </a:r>
            <a:endParaRPr lang="ru-RU" sz="1600" b="1" dirty="0">
              <a:solidFill>
                <a:srgbClr val="002060"/>
              </a:solidFill>
            </a:endParaRP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13. </a:t>
            </a:r>
            <a:r>
              <a:rPr lang="ru-RU" sz="1600" b="1" dirty="0">
                <a:solidFill>
                  <a:srgbClr val="002060"/>
                </a:solidFill>
              </a:rPr>
              <a:t>Приказ МЗ СО от </a:t>
            </a:r>
            <a:r>
              <a:rPr lang="ru-RU" sz="1600" b="1" dirty="0">
                <a:solidFill>
                  <a:srgbClr val="FF6600"/>
                </a:solidFill>
              </a:rPr>
              <a:t>27.12.2012 № 777 </a:t>
            </a:r>
            <a:r>
              <a:rPr lang="ru-RU" sz="1600" b="1" dirty="0">
                <a:solidFill>
                  <a:srgbClr val="002060"/>
                </a:solidFill>
              </a:rPr>
              <a:t>«Об организации оказания медицинской помощи больным туберкулезом в Самарской области»;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14. </a:t>
            </a:r>
            <a:r>
              <a:rPr lang="ru-RU" sz="1600" b="1" dirty="0">
                <a:solidFill>
                  <a:srgbClr val="002060"/>
                </a:solidFill>
              </a:rPr>
              <a:t>Приказ МЗ Самарской области от </a:t>
            </a:r>
            <a:r>
              <a:rPr lang="ru-RU" sz="1600" b="1" dirty="0">
                <a:solidFill>
                  <a:srgbClr val="FF6600"/>
                </a:solidFill>
              </a:rPr>
              <a:t>06.04.2017 № 343 </a:t>
            </a:r>
            <a:r>
              <a:rPr lang="ru-RU" sz="1600" b="1" dirty="0">
                <a:solidFill>
                  <a:srgbClr val="002060"/>
                </a:solidFill>
              </a:rPr>
              <a:t>«О совершенствовании профилактики и раннего выявления туберкулеза у детей в Самарской области»;</a:t>
            </a:r>
          </a:p>
          <a:p>
            <a:pPr indent="266700" algn="just">
              <a:lnSpc>
                <a:spcPct val="90000"/>
              </a:lnSpc>
              <a:defRPr/>
            </a:pPr>
            <a:r>
              <a:rPr lang="ru-RU" sz="1600" b="1" dirty="0">
                <a:solidFill>
                  <a:srgbClr val="FF6600"/>
                </a:solidFill>
              </a:rPr>
              <a:t>15. </a:t>
            </a:r>
            <a:r>
              <a:rPr lang="ru-RU" sz="1600" b="1" dirty="0">
                <a:solidFill>
                  <a:srgbClr val="002060"/>
                </a:solidFill>
              </a:rPr>
              <a:t>Федеральные клинические рекомендации, в том числе: «Выявление и диагностика туберкулеза у детей, поступающих и обучающихся в образовательных организациях», М., </a:t>
            </a:r>
            <a:r>
              <a:rPr lang="ru-RU" sz="1600" b="1" dirty="0" smtClean="0">
                <a:solidFill>
                  <a:srgbClr val="002060"/>
                </a:solidFill>
              </a:rPr>
              <a:t>2017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075" y="390618"/>
            <a:ext cx="9721850" cy="319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B677DDD-14E2-48C6-9FEF-286DC7B7B879}"/>
              </a:ext>
            </a:extLst>
          </p:cNvPr>
          <p:cNvSpPr/>
          <p:nvPr/>
        </p:nvSpPr>
        <p:spPr>
          <a:xfrm>
            <a:off x="417248" y="177045"/>
            <a:ext cx="11357499" cy="1065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Приказ МЗ РФ от </a:t>
            </a:r>
            <a:r>
              <a:rPr lang="ru-RU" sz="2000" b="1" dirty="0">
                <a:solidFill>
                  <a:srgbClr val="EA5F00"/>
                </a:solidFill>
              </a:rPr>
              <a:t>13.03.2019 № 124н </a:t>
            </a:r>
            <a:r>
              <a:rPr lang="ru-RU" sz="2000" b="1" dirty="0">
                <a:solidFill>
                  <a:srgbClr val="002060"/>
                </a:solidFill>
              </a:rPr>
              <a:t>«Об утверждении порядка проведения профилактического медицинского осмотра и диспансеризации определенных групп взрослого населения</a:t>
            </a:r>
            <a:r>
              <a:rPr lang="ru-RU" sz="2000" b="1" dirty="0" smtClean="0">
                <a:solidFill>
                  <a:srgbClr val="002060"/>
                </a:solidFill>
              </a:rPr>
              <a:t>»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FE04107-CFBD-4EF5-B4A1-C7862E0E0F2E}"/>
              </a:ext>
            </a:extLst>
          </p:cNvPr>
          <p:cNvSpPr/>
          <p:nvPr/>
        </p:nvSpPr>
        <p:spPr>
          <a:xfrm>
            <a:off x="325514" y="2121765"/>
            <a:ext cx="11357499" cy="40127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ctr">
              <a:buFontTx/>
              <a:buChar char="-"/>
            </a:pPr>
            <a:endParaRPr lang="ru-RU" sz="2000" b="1" dirty="0">
              <a:solidFill>
                <a:srgbClr val="002060"/>
              </a:solidFill>
            </a:endParaRP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3B721C8-2AA1-4CFF-918A-CD67BAFD6205}"/>
              </a:ext>
            </a:extLst>
          </p:cNvPr>
          <p:cNvSpPr/>
          <p:nvPr/>
        </p:nvSpPr>
        <p:spPr>
          <a:xfrm>
            <a:off x="103573" y="4722920"/>
            <a:ext cx="11984853" cy="18776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Таким образом, кратность проведения флюорографии по данному приказу – 1 раз в 2 </a:t>
            </a:r>
            <a:r>
              <a:rPr lang="ru-RU" b="1" i="1" dirty="0" smtClean="0">
                <a:solidFill>
                  <a:srgbClr val="002060"/>
                </a:solidFill>
              </a:rPr>
              <a:t>года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– </a:t>
            </a:r>
            <a:r>
              <a:rPr lang="ru-RU" b="1" i="1" dirty="0">
                <a:solidFill>
                  <a:srgbClr val="FF6600"/>
                </a:solidFill>
              </a:rPr>
              <a:t>не может быть применена </a:t>
            </a:r>
            <a:r>
              <a:rPr lang="ru-RU" b="1" i="1" dirty="0">
                <a:solidFill>
                  <a:srgbClr val="002060"/>
                </a:solidFill>
              </a:rPr>
              <a:t>при организации профилактического медицинского осмотра взрослого населения Самарской области в целях выявления туберкулеза.  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В Самарской области профосмотр населения от 15 лет и старше методом флюорографии должен проводиться </a:t>
            </a:r>
            <a:r>
              <a:rPr lang="ru-RU" b="1" i="1" dirty="0">
                <a:solidFill>
                  <a:srgbClr val="FF6600"/>
                </a:solidFill>
              </a:rPr>
              <a:t>ежегодно</a:t>
            </a:r>
            <a:r>
              <a:rPr lang="ru-RU" b="1" i="1" dirty="0">
                <a:solidFill>
                  <a:srgbClr val="002060"/>
                </a:solidFill>
              </a:rPr>
              <a:t> (при показателе заболеваемости туберкулезом населения в субъекте </a:t>
            </a:r>
          </a:p>
          <a:p>
            <a:pPr algn="ctr"/>
            <a:r>
              <a:rPr lang="ru-RU" b="1" i="1" dirty="0">
                <a:solidFill>
                  <a:srgbClr val="FF6600"/>
                </a:solidFill>
              </a:rPr>
              <a:t>40,0 на 100 тыс. населения </a:t>
            </a:r>
            <a:r>
              <a:rPr lang="ru-RU" b="1" i="1" dirty="0">
                <a:solidFill>
                  <a:srgbClr val="002060"/>
                </a:solidFill>
              </a:rPr>
              <a:t>и выше</a:t>
            </a:r>
            <a:r>
              <a:rPr lang="ru-RU" b="1" i="1" dirty="0" smtClean="0">
                <a:solidFill>
                  <a:srgbClr val="002060"/>
                </a:solidFill>
              </a:rPr>
              <a:t>).</a:t>
            </a:r>
            <a:endParaRPr lang="ru-RU" dirty="0"/>
          </a:p>
        </p:txBody>
      </p:sp>
      <p:sp>
        <p:nvSpPr>
          <p:cNvPr id="10" name="Прямоугольник: загнутый угол 9">
            <a:extLst>
              <a:ext uri="{FF2B5EF4-FFF2-40B4-BE49-F238E27FC236}">
                <a16:creationId xmlns="" xmlns:a16="http://schemas.microsoft.com/office/drawing/2014/main" id="{16F69902-1D36-4CF8-B58E-D8831502FA50}"/>
              </a:ext>
            </a:extLst>
          </p:cNvPr>
          <p:cNvSpPr/>
          <p:nvPr/>
        </p:nvSpPr>
        <p:spPr>
          <a:xfrm>
            <a:off x="1" y="1500326"/>
            <a:ext cx="12191999" cy="3018410"/>
          </a:xfrm>
          <a:prstGeom prst="foldedCorner">
            <a:avLst/>
          </a:prstGeom>
          <a:solidFill>
            <a:schemeClr val="bg1">
              <a:alpha val="3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Настоящий порядок регулирует вопросы, связанные с проведением в медицинских организациях профилактического медицинского осмотра и диспансеризации  следующих групп взрослого населения: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работающие граждане;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неработающие граждане;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обучающиеся в образовательный организациях по очной форме.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Настоящий порядок </a:t>
            </a:r>
            <a:r>
              <a:rPr lang="ru-RU" b="1" dirty="0">
                <a:solidFill>
                  <a:srgbClr val="FF6600"/>
                </a:solidFill>
              </a:rPr>
              <a:t>не применяется </a:t>
            </a:r>
            <a:r>
              <a:rPr lang="ru-RU" b="1" dirty="0">
                <a:solidFill>
                  <a:srgbClr val="002060"/>
                </a:solidFill>
              </a:rPr>
              <a:t>в случаях, когда законодательными и иными нормативными правовыми актами Российской Федерации </a:t>
            </a:r>
            <a:r>
              <a:rPr lang="ru-RU" b="1" dirty="0">
                <a:solidFill>
                  <a:srgbClr val="FF6600"/>
                </a:solidFill>
              </a:rPr>
              <a:t>установлен иной порядок проведения профилактического медицинского осмотра</a:t>
            </a:r>
            <a:r>
              <a:rPr lang="ru-RU" b="1" dirty="0">
                <a:solidFill>
                  <a:srgbClr val="002060"/>
                </a:solidFill>
              </a:rPr>
              <a:t> или диспансеризации отдельных категорий граждан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" y="188913"/>
            <a:ext cx="10049521" cy="8302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defTabSz="912813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296"/>
                </a:solidFill>
                <a:ea typeface="+mj-ea"/>
              </a:rPr>
              <a:t>Структура занятости среди впервые выявленных больных туберкулезом в </a:t>
            </a:r>
            <a:r>
              <a:rPr lang="ru-RU" sz="2400" b="1" dirty="0" smtClean="0">
                <a:solidFill>
                  <a:srgbClr val="003296"/>
                </a:solidFill>
                <a:ea typeface="+mj-ea"/>
              </a:rPr>
              <a:t>Ленинском районе </a:t>
            </a:r>
            <a:r>
              <a:rPr lang="ru-RU" sz="2400" b="1" dirty="0">
                <a:solidFill>
                  <a:srgbClr val="003296"/>
                </a:solidFill>
                <a:ea typeface="+mj-ea"/>
              </a:rPr>
              <a:t>(%, </a:t>
            </a:r>
            <a:r>
              <a:rPr lang="ru-RU" sz="2400" b="1" dirty="0" smtClean="0">
                <a:solidFill>
                  <a:srgbClr val="003296"/>
                </a:solidFill>
                <a:ea typeface="+mj-ea"/>
              </a:rPr>
              <a:t>2019 </a:t>
            </a:r>
            <a:r>
              <a:rPr lang="ru-RU" sz="2400" b="1" dirty="0">
                <a:solidFill>
                  <a:srgbClr val="003296"/>
                </a:solidFill>
                <a:ea typeface="+mj-ea"/>
              </a:rPr>
              <a:t>г.)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35675" y="2281238"/>
            <a:ext cx="615950" cy="241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21" name="Объект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381227"/>
              </p:ext>
            </p:extLst>
          </p:nvPr>
        </p:nvGraphicFramePr>
        <p:xfrm>
          <a:off x="-378067" y="1402765"/>
          <a:ext cx="9612549" cy="530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2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544</Words>
  <Application>Microsoft Office PowerPoint</Application>
  <PresentationFormat>Произвольный</PresentationFormat>
  <Paragraphs>94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Презентация PowerPoint</vt:lpstr>
      <vt:lpstr>Значение работы по раннему выявлению туберкулеза в ЛПУ</vt:lpstr>
      <vt:lpstr>Индикаторы качества работы по раннему выявлению туберкулеза</vt:lpstr>
      <vt:lpstr>Охват флюорографическими осмотрами на туберкулез  (за 9 месяцев 2019 года)</vt:lpstr>
      <vt:lpstr>ОСМОТРЫ НАСЕЛЕНИЯ НА ТУБЕРКУЛЕЗ: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Вишнякова Валерия Андреевна</cp:lastModifiedBy>
  <cp:revision>129</cp:revision>
  <dcterms:created xsi:type="dcterms:W3CDTF">2015-11-29T11:55:19Z</dcterms:created>
  <dcterms:modified xsi:type="dcterms:W3CDTF">2019-11-20T11:52:00Z</dcterms:modified>
</cp:coreProperties>
</file>