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theme/themeOverride1.xml" ContentType="application/vnd.openxmlformats-officedocument.themeOverr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sldIdLst>
    <p:sldId id="280" r:id="rId2"/>
    <p:sldId id="284" r:id="rId3"/>
    <p:sldId id="375" r:id="rId4"/>
    <p:sldId id="376" r:id="rId5"/>
    <p:sldId id="378" r:id="rId6"/>
    <p:sldId id="324" r:id="rId7"/>
    <p:sldId id="326" r:id="rId8"/>
    <p:sldId id="369" r:id="rId9"/>
    <p:sldId id="370" r:id="rId10"/>
    <p:sldId id="384" r:id="rId11"/>
    <p:sldId id="386" r:id="rId12"/>
    <p:sldId id="390" r:id="rId13"/>
    <p:sldId id="387" r:id="rId14"/>
    <p:sldId id="385" r:id="rId15"/>
    <p:sldId id="365" r:id="rId16"/>
    <p:sldId id="388" r:id="rId17"/>
    <p:sldId id="389" r:id="rId18"/>
    <p:sldId id="363" r:id="rId19"/>
    <p:sldId id="328" r:id="rId20"/>
    <p:sldId id="329" r:id="rId21"/>
    <p:sldId id="330" r:id="rId22"/>
    <p:sldId id="331" r:id="rId23"/>
    <p:sldId id="364" r:id="rId24"/>
    <p:sldId id="332" r:id="rId25"/>
    <p:sldId id="333" r:id="rId26"/>
    <p:sldId id="377" r:id="rId27"/>
    <p:sldId id="371" r:id="rId28"/>
    <p:sldId id="373" r:id="rId29"/>
    <p:sldId id="353" r:id="rId30"/>
    <p:sldId id="368" r:id="rId31"/>
    <p:sldId id="374" r:id="rId32"/>
  </p:sldIdLst>
  <p:sldSz cx="9144000" cy="6858000" type="screen4x3"/>
  <p:notesSz cx="6794500" cy="99314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06E84"/>
    <a:srgbClr val="FFFF66"/>
    <a:srgbClr val="C8BFDF"/>
    <a:srgbClr val="532876"/>
    <a:srgbClr val="FF99FF"/>
    <a:srgbClr val="EEB2F8"/>
    <a:srgbClr val="204BA0"/>
    <a:srgbClr val="864A8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1628" autoAdjust="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6660191715467886E-2"/>
          <c:w val="1"/>
          <c:h val="0.7822012781497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7.3161162021982773E-3"/>
                  <c:y val="0.111426306261926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29 779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692E-3"/>
                  <c:y val="0.1888240813755254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238233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55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ИЗ 1 МРОТ</c:v>
                </c:pt>
                <c:pt idx="1">
                  <c:v>ИЗ 8 МРОТ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35193</c:v>
                </c:pt>
                <c:pt idx="1">
                  <c:v>281548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9775872"/>
        <c:axId val="109789952"/>
      </c:barChart>
      <c:catAx>
        <c:axId val="10977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789952"/>
        <c:crosses val="autoZero"/>
        <c:auto val="1"/>
        <c:lblAlgn val="ctr"/>
        <c:lblOffset val="100"/>
        <c:noMultiLvlLbl val="0"/>
      </c:catAx>
      <c:valAx>
        <c:axId val="109789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9775872"/>
        <c:crosses val="autoZero"/>
        <c:crossBetween val="between"/>
      </c:valAx>
      <c:spPr>
        <a:noFill/>
        <a:ln w="25355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7.3161765819736106E-3"/>
                  <c:y val="0.117673876684268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683E-3"/>
                  <c:y val="0.188824081375525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4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ИЗ 1 МРОТ</c:v>
                </c:pt>
                <c:pt idx="1">
                  <c:v>ИЗ 8 МРОТ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1.1800000000000022</c:v>
                </c:pt>
                <c:pt idx="1">
                  <c:v>8.7000000000000011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9374080"/>
        <c:axId val="129375616"/>
      </c:barChart>
      <c:catAx>
        <c:axId val="12937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9375616"/>
        <c:crosses val="autoZero"/>
        <c:auto val="1"/>
        <c:lblAlgn val="ctr"/>
        <c:lblOffset val="100"/>
        <c:noMultiLvlLbl val="0"/>
      </c:catAx>
      <c:valAx>
        <c:axId val="129375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9374080"/>
        <c:crosses val="autoZero"/>
        <c:crossBetween val="between"/>
      </c:valAx>
      <c:spPr>
        <a:noFill/>
        <a:ln w="25349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5F763F-EE04-4163-B55F-869F12997AC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F896C6-BC57-4E72-A29E-B81863337DBA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Количество получателей ЕДВ – 256 180</a:t>
          </a:r>
        </a:p>
        <a:p>
          <a:pPr rtl="0"/>
          <a:r>
            <a:rPr lang="ru-RU" sz="2000" b="1" dirty="0" smtClean="0">
              <a:solidFill>
                <a:schemeClr val="tx1"/>
              </a:solidFill>
            </a:rPr>
            <a:t>Ежемесячные расходы – 614,96 млн. руб</a:t>
          </a:r>
          <a:r>
            <a:rPr lang="ru-RU" sz="2200" b="1" dirty="0" smtClean="0">
              <a:solidFill>
                <a:schemeClr val="tx1"/>
              </a:solidFill>
            </a:rPr>
            <a:t>.</a:t>
          </a:r>
          <a:endParaRPr lang="ru-RU" sz="2200" b="1" dirty="0">
            <a:solidFill>
              <a:schemeClr val="tx1"/>
            </a:solidFill>
          </a:endParaRPr>
        </a:p>
      </dgm:t>
    </dgm:pt>
    <dgm:pt modelId="{E633BA80-14EA-4DB3-933A-F6D8DA1D6B0F}" type="parTrans" cxnId="{9F350BCA-6908-4C65-8ADA-5E3DAA01E887}">
      <dgm:prSet/>
      <dgm:spPr/>
      <dgm:t>
        <a:bodyPr/>
        <a:lstStyle/>
        <a:p>
          <a:endParaRPr lang="ru-RU"/>
        </a:p>
      </dgm:t>
    </dgm:pt>
    <dgm:pt modelId="{9BC6E179-AEC7-4DFD-9BE6-7F1FF5345EB5}" type="sibTrans" cxnId="{9F350BCA-6908-4C65-8ADA-5E3DAA01E887}">
      <dgm:prSet/>
      <dgm:spPr/>
      <dgm:t>
        <a:bodyPr/>
        <a:lstStyle/>
        <a:p>
          <a:endParaRPr lang="ru-RU"/>
        </a:p>
      </dgm:t>
    </dgm:pt>
    <dgm:pt modelId="{C74CB850-5820-4B2D-9229-8FF07F764176}" type="pres">
      <dgm:prSet presAssocID="{8A5F763F-EE04-4163-B55F-869F12997AC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3E7F12-27EC-4D33-878D-C6EC49E149B7}" type="pres">
      <dgm:prSet presAssocID="{BAF896C6-BC57-4E72-A29E-B81863337DBA}" presName="composite" presStyleCnt="0"/>
      <dgm:spPr/>
      <dgm:t>
        <a:bodyPr/>
        <a:lstStyle/>
        <a:p>
          <a:endParaRPr lang="ru-RU"/>
        </a:p>
      </dgm:t>
    </dgm:pt>
    <dgm:pt modelId="{A356AFA2-D483-4738-A63B-D6F089F3667C}" type="pres">
      <dgm:prSet presAssocID="{BAF896C6-BC57-4E72-A29E-B81863337DBA}" presName="imgShp" presStyleLbl="fgImgPlace1" presStyleIdx="0" presStyleCnt="1" custScaleX="108317" custLinFactNeighborX="-45406" custLinFactNeighborY="-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A218AB-BA11-447E-8E02-80144E65005F}" type="pres">
      <dgm:prSet presAssocID="{BAF896C6-BC57-4E72-A29E-B81863337DBA}" presName="txShp" presStyleLbl="node1" presStyleIdx="0" presStyleCnt="1" custScaleX="116040" custScaleY="100098" custLinFactNeighborX="-7726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350BCA-6908-4C65-8ADA-5E3DAA01E887}" srcId="{8A5F763F-EE04-4163-B55F-869F12997AC8}" destId="{BAF896C6-BC57-4E72-A29E-B81863337DBA}" srcOrd="0" destOrd="0" parTransId="{E633BA80-14EA-4DB3-933A-F6D8DA1D6B0F}" sibTransId="{9BC6E179-AEC7-4DFD-9BE6-7F1FF5345EB5}"/>
    <dgm:cxn modelId="{D0BB562F-3E77-464A-BED5-4B35C70546CC}" type="presOf" srcId="{BAF896C6-BC57-4E72-A29E-B81863337DBA}" destId="{47A218AB-BA11-447E-8E02-80144E65005F}" srcOrd="0" destOrd="0" presId="urn:microsoft.com/office/officeart/2005/8/layout/vList3#1"/>
    <dgm:cxn modelId="{C274D616-BE09-44DB-984C-2068561D8BBF}" type="presOf" srcId="{8A5F763F-EE04-4163-B55F-869F12997AC8}" destId="{C74CB850-5820-4B2D-9229-8FF07F764176}" srcOrd="0" destOrd="0" presId="urn:microsoft.com/office/officeart/2005/8/layout/vList3#1"/>
    <dgm:cxn modelId="{28381827-F70B-4161-A5AC-DDF8ED435445}" type="presParOf" srcId="{C74CB850-5820-4B2D-9229-8FF07F764176}" destId="{2D3E7F12-27EC-4D33-878D-C6EC49E149B7}" srcOrd="0" destOrd="0" presId="urn:microsoft.com/office/officeart/2005/8/layout/vList3#1"/>
    <dgm:cxn modelId="{49D774AB-5542-4E39-9B62-2E5074F336A2}" type="presParOf" srcId="{2D3E7F12-27EC-4D33-878D-C6EC49E149B7}" destId="{A356AFA2-D483-4738-A63B-D6F089F3667C}" srcOrd="0" destOrd="0" presId="urn:microsoft.com/office/officeart/2005/8/layout/vList3#1"/>
    <dgm:cxn modelId="{8261F058-1542-4107-A183-5B27A52939B4}" type="presParOf" srcId="{2D3E7F12-27EC-4D33-878D-C6EC49E149B7}" destId="{47A218AB-BA11-447E-8E02-80144E65005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02BA7B-1AB4-4D56-83E6-72AE3D4742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099771-F960-46E4-9F96-BDFFEDE4E9A1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Сохранены льготы занятым </a:t>
          </a:r>
          <a:r>
            <a:rPr lang="ru-RU" b="1" dirty="0" smtClean="0">
              <a:solidFill>
                <a:schemeClr val="tx1"/>
              </a:solidFill>
            </a:rPr>
            <a:t>на работах с вредными и тяжелыми условиями труда: шахтерам, работникам «горячих цехов», работникам угольной промышленности, черной и цветной металлургии, химических производств, железнодорожной отрасли, чернобыльцам, льготникам по социальным основаниям </a:t>
          </a:r>
          <a:r>
            <a:rPr lang="ru-RU" dirty="0" smtClean="0">
              <a:solidFill>
                <a:schemeClr val="tx1"/>
              </a:solidFill>
            </a:rPr>
            <a:t>и т.д.</a:t>
          </a:r>
          <a:endParaRPr lang="en-US" dirty="0">
            <a:solidFill>
              <a:schemeClr val="tx1"/>
            </a:solidFill>
          </a:endParaRPr>
        </a:p>
      </dgm:t>
    </dgm:pt>
    <dgm:pt modelId="{D6463084-561B-4DBB-B351-38DB79DD41FA}" type="parTrans" cxnId="{30C55D80-A5AD-4A58-8FC2-B577AA76E4A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4EFC8C-D73D-4211-8144-CC7AF55F6A8B}" type="sibTrans" cxnId="{30C55D80-A5AD-4A58-8FC2-B577AA76E4A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74BA67-6FEE-4E87-AA7A-72B954BD18B8}" type="pres">
      <dgm:prSet presAssocID="{6302BA7B-1AB4-4D56-83E6-72AE3D4742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B267E8-AB45-4AC3-A8B3-9F1FBA8A4F8C}" type="pres">
      <dgm:prSet presAssocID="{99099771-F960-46E4-9F96-BDFFEDE4E9A1}" presName="linNode" presStyleCnt="0"/>
      <dgm:spPr/>
    </dgm:pt>
    <dgm:pt modelId="{37050FE7-1E6D-4000-89A4-F2ED741500C5}" type="pres">
      <dgm:prSet presAssocID="{99099771-F960-46E4-9F96-BDFFEDE4E9A1}" presName="parentText" presStyleLbl="node1" presStyleIdx="0" presStyleCnt="1" custScaleX="240839" custLinFactNeighborX="46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C4A18F-B84D-4CD4-B9DE-F0AAF510A33C}" type="presOf" srcId="{99099771-F960-46E4-9F96-BDFFEDE4E9A1}" destId="{37050FE7-1E6D-4000-89A4-F2ED741500C5}" srcOrd="0" destOrd="0" presId="urn:microsoft.com/office/officeart/2005/8/layout/vList5"/>
    <dgm:cxn modelId="{6F5AE998-178B-4EE7-8CDD-3A7E9BE5217F}" type="presOf" srcId="{6302BA7B-1AB4-4D56-83E6-72AE3D4742D0}" destId="{6B74BA67-6FEE-4E87-AA7A-72B954BD18B8}" srcOrd="0" destOrd="0" presId="urn:microsoft.com/office/officeart/2005/8/layout/vList5"/>
    <dgm:cxn modelId="{30C55D80-A5AD-4A58-8FC2-B577AA76E4AD}" srcId="{6302BA7B-1AB4-4D56-83E6-72AE3D4742D0}" destId="{99099771-F960-46E4-9F96-BDFFEDE4E9A1}" srcOrd="0" destOrd="0" parTransId="{D6463084-561B-4DBB-B351-38DB79DD41FA}" sibTransId="{4B4EFC8C-D73D-4211-8144-CC7AF55F6A8B}"/>
    <dgm:cxn modelId="{638A4627-9B6E-4F0D-BD45-554319D97CC9}" type="presParOf" srcId="{6B74BA67-6FEE-4E87-AA7A-72B954BD18B8}" destId="{13B267E8-AB45-4AC3-A8B3-9F1FBA8A4F8C}" srcOrd="0" destOrd="0" presId="urn:microsoft.com/office/officeart/2005/8/layout/vList5"/>
    <dgm:cxn modelId="{1B64AC0E-7497-4357-AD60-C1C528B6972F}" type="presParOf" srcId="{13B267E8-AB45-4AC3-A8B3-9F1FBA8A4F8C}" destId="{37050FE7-1E6D-4000-89A4-F2ED741500C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633BAD-0061-4462-BCAB-69713C7C1CF7}" type="doc">
      <dgm:prSet loTypeId="urn:microsoft.com/office/officeart/2005/8/layout/hList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3B5CD90B-1D94-4F3A-BDA5-D90CB445410B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Пенсионные права оцениваются в соответствии </a:t>
          </a:r>
        </a:p>
        <a:p>
          <a:pPr rtl="0"/>
          <a:r>
            <a:rPr lang="ru-RU" dirty="0" smtClean="0">
              <a:solidFill>
                <a:schemeClr val="tx1"/>
              </a:solidFill>
            </a:rPr>
            <a:t>с подходом, действовавшим </a:t>
          </a:r>
        </a:p>
        <a:p>
          <a:pPr rtl="0"/>
          <a:r>
            <a:rPr lang="ru-RU" dirty="0" smtClean="0">
              <a:solidFill>
                <a:schemeClr val="tx1"/>
              </a:solidFill>
            </a:rPr>
            <a:t>в период, когда они зарабатывались</a:t>
          </a:r>
          <a:endParaRPr lang="ru-RU" dirty="0">
            <a:solidFill>
              <a:schemeClr val="tx1"/>
            </a:solidFill>
          </a:endParaRPr>
        </a:p>
      </dgm:t>
    </dgm:pt>
    <dgm:pt modelId="{A1AE243E-4A78-4777-9A99-136A27566C85}" type="parTrans" cxnId="{E910BFEC-EF2B-47BF-B6CA-4822324BC2C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3EC1F2-528D-47AC-A250-00DC371FE859}" type="sibTrans" cxnId="{E910BFEC-EF2B-47BF-B6CA-4822324BC2C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8D43CF-F057-4543-922F-452EA6E2B1CF}">
      <dgm:prSet custT="1"/>
      <dgm:spPr/>
      <dgm:t>
        <a:bodyPr/>
        <a:lstStyle/>
        <a:p>
          <a:pPr rtl="0"/>
          <a:r>
            <a:rPr lang="ru-RU" sz="4000" dirty="0" smtClean="0">
              <a:solidFill>
                <a:schemeClr val="tx1"/>
              </a:solidFill>
            </a:rPr>
            <a:t>до          2002</a:t>
          </a:r>
        </a:p>
        <a:p>
          <a:pPr rtl="0"/>
          <a:r>
            <a:rPr lang="ru-RU" sz="4000" dirty="0" smtClean="0">
              <a:solidFill>
                <a:schemeClr val="tx1"/>
              </a:solidFill>
            </a:rPr>
            <a:t>стаж и заработок</a:t>
          </a:r>
          <a:endParaRPr lang="ru-RU" sz="4000" dirty="0">
            <a:solidFill>
              <a:schemeClr val="tx1"/>
            </a:solidFill>
          </a:endParaRPr>
        </a:p>
      </dgm:t>
    </dgm:pt>
    <dgm:pt modelId="{945F13E3-A1C8-48AE-B387-FA49A46089B5}" type="parTrans" cxnId="{2DEC4A84-7779-47DA-890F-EC246937892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C6FC71-0283-4747-8EA4-5D630952E547}" type="sibTrans" cxnId="{2DEC4A84-7779-47DA-890F-EC246937892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BDC644-1D3A-4465-8A9F-0D594842E861}">
      <dgm:prSet custT="1"/>
      <dgm:spPr/>
      <dgm:t>
        <a:bodyPr/>
        <a:lstStyle/>
        <a:p>
          <a:pPr rtl="0"/>
          <a:r>
            <a:rPr lang="ru-RU" sz="4000" dirty="0" smtClean="0">
              <a:solidFill>
                <a:schemeClr val="tx1"/>
              </a:solidFill>
            </a:rPr>
            <a:t>после 2002 </a:t>
          </a:r>
        </a:p>
        <a:p>
          <a:pPr rtl="0"/>
          <a:r>
            <a:rPr lang="ru-RU" sz="3600" dirty="0" smtClean="0">
              <a:solidFill>
                <a:schemeClr val="tx1"/>
              </a:solidFill>
            </a:rPr>
            <a:t>страховые</a:t>
          </a:r>
          <a:r>
            <a:rPr lang="ru-RU" sz="4000" dirty="0" smtClean="0">
              <a:solidFill>
                <a:schemeClr val="tx1"/>
              </a:solidFill>
            </a:rPr>
            <a:t> взносы</a:t>
          </a:r>
          <a:endParaRPr lang="ru-RU" sz="4000" dirty="0">
            <a:solidFill>
              <a:schemeClr val="tx1"/>
            </a:solidFill>
          </a:endParaRPr>
        </a:p>
      </dgm:t>
    </dgm:pt>
    <dgm:pt modelId="{9BFF3462-5F75-4227-B3DA-10359881D3E6}" type="parTrans" cxnId="{6FA93A15-0D4D-4BEE-9F1F-5DCC8A5C68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4B594C-7033-4033-8C71-5E13663ED54A}" type="sibTrans" cxnId="{6FA93A15-0D4D-4BEE-9F1F-5DCC8A5C68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F29666-E16D-4687-B5C5-D14D12B55410}">
      <dgm:prSet custT="1"/>
      <dgm:spPr/>
      <dgm:t>
        <a:bodyPr/>
        <a:lstStyle/>
        <a:p>
          <a:pPr rtl="0"/>
          <a:r>
            <a:rPr lang="ru-RU" sz="4000" dirty="0" smtClean="0">
              <a:solidFill>
                <a:schemeClr val="tx1"/>
              </a:solidFill>
            </a:rPr>
            <a:t>после 2015</a:t>
          </a:r>
        </a:p>
        <a:p>
          <a:pPr rtl="0"/>
          <a:r>
            <a:rPr lang="ru-RU" sz="3200" dirty="0" smtClean="0">
              <a:solidFill>
                <a:schemeClr val="tx1"/>
              </a:solidFill>
            </a:rPr>
            <a:t>пенсионные</a:t>
          </a:r>
          <a:r>
            <a:rPr lang="ru-RU" sz="4000" dirty="0" smtClean="0">
              <a:solidFill>
                <a:schemeClr val="tx1"/>
              </a:solidFill>
            </a:rPr>
            <a:t> баллы</a:t>
          </a:r>
          <a:endParaRPr lang="ru-RU" sz="4000" dirty="0">
            <a:solidFill>
              <a:schemeClr val="tx1"/>
            </a:solidFill>
          </a:endParaRPr>
        </a:p>
      </dgm:t>
    </dgm:pt>
    <dgm:pt modelId="{07944822-6C41-4095-85D5-75C6861D0724}" type="parTrans" cxnId="{870D449E-6F1F-4DDA-A103-BC8CBC9C0A9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522D700-C3E4-49DB-900C-47C510D290E7}" type="sibTrans" cxnId="{870D449E-6F1F-4DDA-A103-BC8CBC9C0A9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E813EB-9B89-42B0-9F93-107793B24085}" type="pres">
      <dgm:prSet presAssocID="{1A633BAD-0061-4462-BCAB-69713C7C1CF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EECE74-DD5F-4988-A35E-9C89A90536FD}" type="pres">
      <dgm:prSet presAssocID="{3B5CD90B-1D94-4F3A-BDA5-D90CB445410B}" presName="roof" presStyleLbl="dkBgShp" presStyleIdx="0" presStyleCnt="2"/>
      <dgm:spPr/>
      <dgm:t>
        <a:bodyPr/>
        <a:lstStyle/>
        <a:p>
          <a:endParaRPr lang="ru-RU"/>
        </a:p>
      </dgm:t>
    </dgm:pt>
    <dgm:pt modelId="{9FEC7BA7-EEAA-4CBA-A5BC-993F4F6B692C}" type="pres">
      <dgm:prSet presAssocID="{3B5CD90B-1D94-4F3A-BDA5-D90CB445410B}" presName="pillars" presStyleCnt="0"/>
      <dgm:spPr/>
      <dgm:t>
        <a:bodyPr/>
        <a:lstStyle/>
        <a:p>
          <a:endParaRPr lang="ru-RU"/>
        </a:p>
      </dgm:t>
    </dgm:pt>
    <dgm:pt modelId="{00605453-64E7-43F9-9AD0-892D972E4B2D}" type="pres">
      <dgm:prSet presAssocID="{3B5CD90B-1D94-4F3A-BDA5-D90CB445410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865FD-FDD0-4D42-AFF6-9254CA288F0C}" type="pres">
      <dgm:prSet presAssocID="{C2BDC644-1D3A-4465-8A9F-0D594842E86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AA2DA-B15D-4824-939F-B9711130068B}" type="pres">
      <dgm:prSet presAssocID="{BFF29666-E16D-4687-B5C5-D14D12B5541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80DC2-3FB7-4DA7-A716-E7F5D653535C}" type="pres">
      <dgm:prSet presAssocID="{3B5CD90B-1D94-4F3A-BDA5-D90CB445410B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32B42F81-434E-4749-8D7F-BFD7D0CAF03A}" type="presOf" srcId="{3B5CD90B-1D94-4F3A-BDA5-D90CB445410B}" destId="{A5EECE74-DD5F-4988-A35E-9C89A90536FD}" srcOrd="0" destOrd="0" presId="urn:microsoft.com/office/officeart/2005/8/layout/hList3"/>
    <dgm:cxn modelId="{870D449E-6F1F-4DDA-A103-BC8CBC9C0A94}" srcId="{3B5CD90B-1D94-4F3A-BDA5-D90CB445410B}" destId="{BFF29666-E16D-4687-B5C5-D14D12B55410}" srcOrd="2" destOrd="0" parTransId="{07944822-6C41-4095-85D5-75C6861D0724}" sibTransId="{3522D700-C3E4-49DB-900C-47C510D290E7}"/>
    <dgm:cxn modelId="{9A0F5DAD-206C-477C-82C7-9915321DC7C2}" type="presOf" srcId="{BFF29666-E16D-4687-B5C5-D14D12B55410}" destId="{B64AA2DA-B15D-4824-939F-B9711130068B}" srcOrd="0" destOrd="0" presId="urn:microsoft.com/office/officeart/2005/8/layout/hList3"/>
    <dgm:cxn modelId="{2DEC4A84-7779-47DA-890F-EC2469378924}" srcId="{3B5CD90B-1D94-4F3A-BDA5-D90CB445410B}" destId="{978D43CF-F057-4543-922F-452EA6E2B1CF}" srcOrd="0" destOrd="0" parTransId="{945F13E3-A1C8-48AE-B387-FA49A46089B5}" sibTransId="{85C6FC71-0283-4747-8EA4-5D630952E547}"/>
    <dgm:cxn modelId="{8B28F560-E324-4812-B0F9-249C7BB3880C}" type="presOf" srcId="{C2BDC644-1D3A-4465-8A9F-0D594842E861}" destId="{5A8865FD-FDD0-4D42-AFF6-9254CA288F0C}" srcOrd="0" destOrd="0" presId="urn:microsoft.com/office/officeart/2005/8/layout/hList3"/>
    <dgm:cxn modelId="{34899955-F29C-4A40-A604-F0659E4D97D6}" type="presOf" srcId="{978D43CF-F057-4543-922F-452EA6E2B1CF}" destId="{00605453-64E7-43F9-9AD0-892D972E4B2D}" srcOrd="0" destOrd="0" presId="urn:microsoft.com/office/officeart/2005/8/layout/hList3"/>
    <dgm:cxn modelId="{D3435708-C148-4D43-9B54-CB54C74BE3B9}" type="presOf" srcId="{1A633BAD-0061-4462-BCAB-69713C7C1CF7}" destId="{07E813EB-9B89-42B0-9F93-107793B24085}" srcOrd="0" destOrd="0" presId="urn:microsoft.com/office/officeart/2005/8/layout/hList3"/>
    <dgm:cxn modelId="{E910BFEC-EF2B-47BF-B6CA-4822324BC2CC}" srcId="{1A633BAD-0061-4462-BCAB-69713C7C1CF7}" destId="{3B5CD90B-1D94-4F3A-BDA5-D90CB445410B}" srcOrd="0" destOrd="0" parTransId="{A1AE243E-4A78-4777-9A99-136A27566C85}" sibTransId="{703EC1F2-528D-47AC-A250-00DC371FE859}"/>
    <dgm:cxn modelId="{6FA93A15-0D4D-4BEE-9F1F-5DCC8A5C683F}" srcId="{3B5CD90B-1D94-4F3A-BDA5-D90CB445410B}" destId="{C2BDC644-1D3A-4465-8A9F-0D594842E861}" srcOrd="1" destOrd="0" parTransId="{9BFF3462-5F75-4227-B3DA-10359881D3E6}" sibTransId="{404B594C-7033-4033-8C71-5E13663ED54A}"/>
    <dgm:cxn modelId="{4B86E0D0-76BF-45D2-ACE9-B28F13A5AC93}" type="presParOf" srcId="{07E813EB-9B89-42B0-9F93-107793B24085}" destId="{A5EECE74-DD5F-4988-A35E-9C89A90536FD}" srcOrd="0" destOrd="0" presId="urn:microsoft.com/office/officeart/2005/8/layout/hList3"/>
    <dgm:cxn modelId="{4B298901-CE0F-41AD-A990-08CDE15FC292}" type="presParOf" srcId="{07E813EB-9B89-42B0-9F93-107793B24085}" destId="{9FEC7BA7-EEAA-4CBA-A5BC-993F4F6B692C}" srcOrd="1" destOrd="0" presId="urn:microsoft.com/office/officeart/2005/8/layout/hList3"/>
    <dgm:cxn modelId="{3402A8EC-B69A-4D45-AB47-108CBF8E33CD}" type="presParOf" srcId="{9FEC7BA7-EEAA-4CBA-A5BC-993F4F6B692C}" destId="{00605453-64E7-43F9-9AD0-892D972E4B2D}" srcOrd="0" destOrd="0" presId="urn:microsoft.com/office/officeart/2005/8/layout/hList3"/>
    <dgm:cxn modelId="{2E39A8BB-B3B4-4629-9F50-525390B05CD1}" type="presParOf" srcId="{9FEC7BA7-EEAA-4CBA-A5BC-993F4F6B692C}" destId="{5A8865FD-FDD0-4D42-AFF6-9254CA288F0C}" srcOrd="1" destOrd="0" presId="urn:microsoft.com/office/officeart/2005/8/layout/hList3"/>
    <dgm:cxn modelId="{D9B3A38E-3419-4534-9929-B5AFF641A8D2}" type="presParOf" srcId="{9FEC7BA7-EEAA-4CBA-A5BC-993F4F6B692C}" destId="{B64AA2DA-B15D-4824-939F-B9711130068B}" srcOrd="2" destOrd="0" presId="urn:microsoft.com/office/officeart/2005/8/layout/hList3"/>
    <dgm:cxn modelId="{CF49A638-1A79-499B-B609-4F38EB5D3A2D}" type="presParOf" srcId="{07E813EB-9B89-42B0-9F93-107793B24085}" destId="{87580DC2-3FB7-4DA7-A716-E7F5D653535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984FD3-0E9E-419A-BE82-95671E75ABA9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CF7791A-73A4-4554-A704-553B2C86F997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Пенсионные баллы</a:t>
          </a:r>
          <a:endParaRPr lang="ru-RU" dirty="0">
            <a:solidFill>
              <a:schemeClr val="tx1"/>
            </a:solidFill>
          </a:endParaRPr>
        </a:p>
      </dgm:t>
    </dgm:pt>
    <dgm:pt modelId="{EC540AB5-ED61-4BDC-B71C-A3B0F1111AE9}" type="parTrans" cxnId="{3A2BEF8A-2386-4934-B420-34376F8DC721}">
      <dgm:prSet/>
      <dgm:spPr/>
      <dgm:t>
        <a:bodyPr/>
        <a:lstStyle/>
        <a:p>
          <a:endParaRPr lang="ru-RU"/>
        </a:p>
      </dgm:t>
    </dgm:pt>
    <dgm:pt modelId="{4423392E-6C09-4DBF-99EE-313FE25BDA87}" type="sibTrans" cxnId="{3A2BEF8A-2386-4934-B420-34376F8DC721}">
      <dgm:prSet/>
      <dgm:spPr/>
      <dgm:t>
        <a:bodyPr/>
        <a:lstStyle/>
        <a:p>
          <a:endParaRPr lang="ru-RU"/>
        </a:p>
      </dgm:t>
    </dgm:pt>
    <dgm:pt modelId="{2611EA18-BBFA-49FF-8A4B-71A1476A719C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Фиксированная выплата</a:t>
          </a:r>
          <a:endParaRPr lang="ru-RU" dirty="0">
            <a:solidFill>
              <a:schemeClr val="tx1"/>
            </a:solidFill>
          </a:endParaRPr>
        </a:p>
      </dgm:t>
    </dgm:pt>
    <dgm:pt modelId="{CC44868A-E69F-4020-AA0B-8E2DAE14841F}" type="parTrans" cxnId="{7B68E4EA-6D75-4B3C-A84C-0C71AC61528A}">
      <dgm:prSet/>
      <dgm:spPr/>
      <dgm:t>
        <a:bodyPr/>
        <a:lstStyle/>
        <a:p>
          <a:endParaRPr lang="ru-RU"/>
        </a:p>
      </dgm:t>
    </dgm:pt>
    <dgm:pt modelId="{E7A3F4DA-4145-42BE-9BD0-60ACCD166EBA}" type="sibTrans" cxnId="{7B68E4EA-6D75-4B3C-A84C-0C71AC61528A}">
      <dgm:prSet/>
      <dgm:spPr/>
      <dgm:t>
        <a:bodyPr/>
        <a:lstStyle/>
        <a:p>
          <a:endParaRPr lang="ru-RU"/>
        </a:p>
      </dgm:t>
    </dgm:pt>
    <dgm:pt modelId="{D63C2D38-5FF9-4CFC-BE0E-55C6B2F714A1}">
      <dgm:prSet/>
      <dgm:spPr/>
      <dgm:t>
        <a:bodyPr/>
        <a:lstStyle/>
        <a:p>
          <a:pPr rtl="0"/>
          <a:r>
            <a:rPr lang="ru-RU" b="1" dirty="0" smtClean="0"/>
            <a:t>Пенсия</a:t>
          </a:r>
          <a:endParaRPr lang="en-US" b="1" dirty="0"/>
        </a:p>
      </dgm:t>
    </dgm:pt>
    <dgm:pt modelId="{97948D4D-DCF9-4832-AE57-38CE29958156}" type="parTrans" cxnId="{7078DFDC-9657-4B0B-94EA-1DBAB4E9F11E}">
      <dgm:prSet/>
      <dgm:spPr/>
      <dgm:t>
        <a:bodyPr/>
        <a:lstStyle/>
        <a:p>
          <a:endParaRPr lang="ru-RU"/>
        </a:p>
      </dgm:t>
    </dgm:pt>
    <dgm:pt modelId="{7EBF6AD4-B8E8-493E-8538-0B40657E52DE}" type="sibTrans" cxnId="{7078DFDC-9657-4B0B-94EA-1DBAB4E9F11E}">
      <dgm:prSet/>
      <dgm:spPr/>
      <dgm:t>
        <a:bodyPr/>
        <a:lstStyle/>
        <a:p>
          <a:endParaRPr lang="ru-RU"/>
        </a:p>
      </dgm:t>
    </dgm:pt>
    <dgm:pt modelId="{21036E54-3FE8-4704-B69C-E715EECB9A82}">
      <dgm:prSet/>
      <dgm:spPr/>
      <dgm:t>
        <a:bodyPr/>
        <a:lstStyle/>
        <a:p>
          <a:pPr rtl="0"/>
          <a:r>
            <a:rPr lang="ru-RU" dirty="0" smtClean="0"/>
            <a:t>Сумма всех баллов умножается на стоимость балла</a:t>
          </a:r>
          <a:endParaRPr lang="ru-RU" dirty="0"/>
        </a:p>
      </dgm:t>
    </dgm:pt>
    <dgm:pt modelId="{7FA06E98-8B43-4104-BA08-2EB31006AEE8}" type="parTrans" cxnId="{3D4A56DE-B2A6-420F-B967-FA00B9913B8F}">
      <dgm:prSet/>
      <dgm:spPr/>
      <dgm:t>
        <a:bodyPr/>
        <a:lstStyle/>
        <a:p>
          <a:endParaRPr lang="ru-RU"/>
        </a:p>
      </dgm:t>
    </dgm:pt>
    <dgm:pt modelId="{91A4E0F6-BDF4-447E-86A8-F1418D3D2911}" type="sibTrans" cxnId="{3D4A56DE-B2A6-420F-B967-FA00B9913B8F}">
      <dgm:prSet/>
      <dgm:spPr/>
      <dgm:t>
        <a:bodyPr/>
        <a:lstStyle/>
        <a:p>
          <a:endParaRPr lang="ru-RU"/>
        </a:p>
      </dgm:t>
    </dgm:pt>
    <dgm:pt modelId="{731F9D0E-122A-4519-8913-992831EFB04E}">
      <dgm:prSet/>
      <dgm:spPr/>
      <dgm:t>
        <a:bodyPr/>
        <a:lstStyle/>
        <a:p>
          <a:pPr rtl="0"/>
          <a:r>
            <a:rPr lang="ru-RU" dirty="0" smtClean="0"/>
            <a:t>В 2019 году 87,24 руб.</a:t>
          </a:r>
          <a:endParaRPr lang="ru-RU" dirty="0"/>
        </a:p>
      </dgm:t>
    </dgm:pt>
    <dgm:pt modelId="{6E46B99C-037C-47F9-A805-630D30AFA7AA}" type="parTrans" cxnId="{E0542010-8850-4370-B819-37853EFD39A2}">
      <dgm:prSet/>
      <dgm:spPr/>
      <dgm:t>
        <a:bodyPr/>
        <a:lstStyle/>
        <a:p>
          <a:endParaRPr lang="ru-RU"/>
        </a:p>
      </dgm:t>
    </dgm:pt>
    <dgm:pt modelId="{E7FDF2E8-7534-43ED-A976-0D8A840F841E}" type="sibTrans" cxnId="{E0542010-8850-4370-B819-37853EFD39A2}">
      <dgm:prSet/>
      <dgm:spPr/>
      <dgm:t>
        <a:bodyPr/>
        <a:lstStyle/>
        <a:p>
          <a:endParaRPr lang="ru-RU"/>
        </a:p>
      </dgm:t>
    </dgm:pt>
    <dgm:pt modelId="{DB3D6450-AE99-49D7-9A8B-E1F3BF893167}">
      <dgm:prSet custT="1"/>
      <dgm:spPr/>
      <dgm:t>
        <a:bodyPr/>
        <a:lstStyle/>
        <a:p>
          <a:pPr rtl="0"/>
          <a:r>
            <a:rPr lang="ru-RU" sz="4400" b="1" dirty="0" smtClean="0"/>
            <a:t>5334,2</a:t>
          </a:r>
          <a:endParaRPr lang="ru-RU" sz="4400" b="1" dirty="0"/>
        </a:p>
      </dgm:t>
    </dgm:pt>
    <dgm:pt modelId="{E87F907A-2FEC-4C26-A339-4CDED9486AB3}" type="parTrans" cxnId="{42A2115F-12C5-4355-94A1-DFA0C1726ABF}">
      <dgm:prSet/>
      <dgm:spPr/>
      <dgm:t>
        <a:bodyPr/>
        <a:lstStyle/>
        <a:p>
          <a:endParaRPr lang="ru-RU"/>
        </a:p>
      </dgm:t>
    </dgm:pt>
    <dgm:pt modelId="{2B31B028-41D2-4E4F-918B-C887D9EFFCD5}" type="sibTrans" cxnId="{42A2115F-12C5-4355-94A1-DFA0C1726ABF}">
      <dgm:prSet/>
      <dgm:spPr/>
      <dgm:t>
        <a:bodyPr/>
        <a:lstStyle/>
        <a:p>
          <a:endParaRPr lang="ru-RU"/>
        </a:p>
      </dgm:t>
    </dgm:pt>
    <dgm:pt modelId="{898DB3D8-32C2-415C-B9F9-1D83D886DE1F}">
      <dgm:prSet/>
      <dgm:spPr/>
      <dgm:t>
        <a:bodyPr/>
        <a:lstStyle/>
        <a:p>
          <a:pPr rtl="0"/>
          <a:r>
            <a:rPr lang="ru-RU" dirty="0" smtClean="0"/>
            <a:t>Например, </a:t>
          </a:r>
          <a:endParaRPr lang="ru-RU" dirty="0"/>
        </a:p>
      </dgm:t>
    </dgm:pt>
    <dgm:pt modelId="{1B4D9BA1-D9A4-4BDB-B69A-B341C42F7C64}" type="parTrans" cxnId="{E89BDA7B-AD15-4D41-A53B-FE539D30A283}">
      <dgm:prSet/>
      <dgm:spPr/>
      <dgm:t>
        <a:bodyPr/>
        <a:lstStyle/>
        <a:p>
          <a:endParaRPr lang="ru-RU"/>
        </a:p>
      </dgm:t>
    </dgm:pt>
    <dgm:pt modelId="{AA1E14F7-CB4C-412D-96E5-D9C385680C5B}" type="sibTrans" cxnId="{E89BDA7B-AD15-4D41-A53B-FE539D30A283}">
      <dgm:prSet/>
      <dgm:spPr/>
      <dgm:t>
        <a:bodyPr/>
        <a:lstStyle/>
        <a:p>
          <a:endParaRPr lang="ru-RU"/>
        </a:p>
      </dgm:t>
    </dgm:pt>
    <dgm:pt modelId="{D075924D-1B7A-4624-8962-A76ED0A997ED}">
      <dgm:prSet/>
      <dgm:spPr/>
      <dgm:t>
        <a:bodyPr/>
        <a:lstStyle/>
        <a:p>
          <a:pPr rtl="0"/>
          <a:r>
            <a:rPr lang="ru-RU" dirty="0" smtClean="0"/>
            <a:t>120 баллов   87,24     10468,8</a:t>
          </a:r>
          <a:endParaRPr lang="ru-RU" dirty="0"/>
        </a:p>
      </dgm:t>
    </dgm:pt>
    <dgm:pt modelId="{62CAA515-1878-46B1-83BB-2C2A8E7529B8}" type="parTrans" cxnId="{877CF6C4-F79C-40A0-A2A1-FF26D198206D}">
      <dgm:prSet/>
      <dgm:spPr/>
      <dgm:t>
        <a:bodyPr/>
        <a:lstStyle/>
        <a:p>
          <a:endParaRPr lang="ru-RU"/>
        </a:p>
      </dgm:t>
    </dgm:pt>
    <dgm:pt modelId="{47BC26C5-49B8-46BD-913A-A1E54DFC39AC}" type="sibTrans" cxnId="{877CF6C4-F79C-40A0-A2A1-FF26D198206D}">
      <dgm:prSet/>
      <dgm:spPr/>
      <dgm:t>
        <a:bodyPr/>
        <a:lstStyle/>
        <a:p>
          <a:endParaRPr lang="ru-RU"/>
        </a:p>
      </dgm:t>
    </dgm:pt>
    <dgm:pt modelId="{22C60050-125B-4720-919A-912CD7332160}">
      <dgm:prSet custT="1"/>
      <dgm:spPr/>
      <dgm:t>
        <a:bodyPr/>
        <a:lstStyle/>
        <a:p>
          <a:pPr rtl="0"/>
          <a:r>
            <a:rPr lang="ru-RU" sz="4400" b="1" dirty="0" smtClean="0"/>
            <a:t>15803</a:t>
          </a:r>
          <a:endParaRPr lang="en-US" sz="4400" b="1" dirty="0"/>
        </a:p>
      </dgm:t>
    </dgm:pt>
    <dgm:pt modelId="{9A85D1A8-09AF-43A2-84EF-60F7AE25337E}" type="parTrans" cxnId="{D13778BD-FA92-49EA-B47B-E666AE8CC7BD}">
      <dgm:prSet/>
      <dgm:spPr/>
      <dgm:t>
        <a:bodyPr/>
        <a:lstStyle/>
        <a:p>
          <a:endParaRPr lang="ru-RU"/>
        </a:p>
      </dgm:t>
    </dgm:pt>
    <dgm:pt modelId="{E8C79EFC-B062-45B0-BD45-C940E4E1235D}" type="sibTrans" cxnId="{D13778BD-FA92-49EA-B47B-E666AE8CC7BD}">
      <dgm:prSet/>
      <dgm:spPr/>
      <dgm:t>
        <a:bodyPr/>
        <a:lstStyle/>
        <a:p>
          <a:endParaRPr lang="ru-RU"/>
        </a:p>
      </dgm:t>
    </dgm:pt>
    <dgm:pt modelId="{B6A867A5-F588-49A0-831F-C17F94CF1DEF}">
      <dgm:prSet custT="1"/>
      <dgm:spPr/>
      <dgm:t>
        <a:bodyPr/>
        <a:lstStyle/>
        <a:p>
          <a:pPr rtl="0"/>
          <a:endParaRPr lang="ru-RU" sz="4000" dirty="0"/>
        </a:p>
      </dgm:t>
    </dgm:pt>
    <dgm:pt modelId="{8A7BABF2-7401-4114-9CCA-EC1DBBE62AD8}" type="parTrans" cxnId="{6D5E6BDD-8EC1-4D7A-9147-4330C223E83F}">
      <dgm:prSet/>
      <dgm:spPr/>
      <dgm:t>
        <a:bodyPr/>
        <a:lstStyle/>
        <a:p>
          <a:endParaRPr lang="ru-RU"/>
        </a:p>
      </dgm:t>
    </dgm:pt>
    <dgm:pt modelId="{E7B655D0-2571-43BD-A17E-26C4FB419163}" type="sibTrans" cxnId="{6D5E6BDD-8EC1-4D7A-9147-4330C223E83F}">
      <dgm:prSet/>
      <dgm:spPr/>
      <dgm:t>
        <a:bodyPr/>
        <a:lstStyle/>
        <a:p>
          <a:endParaRPr lang="ru-RU"/>
        </a:p>
      </dgm:t>
    </dgm:pt>
    <dgm:pt modelId="{03D0E00B-9709-4002-B21E-DB245166F1DD}">
      <dgm:prSet custT="1"/>
      <dgm:spPr/>
      <dgm:t>
        <a:bodyPr/>
        <a:lstStyle/>
        <a:p>
          <a:pPr rtl="0"/>
          <a:endParaRPr lang="en-US" sz="4400" b="1" dirty="0"/>
        </a:p>
      </dgm:t>
    </dgm:pt>
    <dgm:pt modelId="{0638EF24-5637-4BCE-8A50-30ECC97C6DDF}" type="parTrans" cxnId="{E2A6CAB1-5DE6-4A85-AC3A-B01013ADD48C}">
      <dgm:prSet/>
      <dgm:spPr/>
      <dgm:t>
        <a:bodyPr/>
        <a:lstStyle/>
        <a:p>
          <a:endParaRPr lang="ru-RU"/>
        </a:p>
      </dgm:t>
    </dgm:pt>
    <dgm:pt modelId="{9F214D9C-549F-4906-A5DA-E93786A8E163}" type="sibTrans" cxnId="{E2A6CAB1-5DE6-4A85-AC3A-B01013ADD48C}">
      <dgm:prSet/>
      <dgm:spPr/>
      <dgm:t>
        <a:bodyPr/>
        <a:lstStyle/>
        <a:p>
          <a:endParaRPr lang="ru-RU"/>
        </a:p>
      </dgm:t>
    </dgm:pt>
    <dgm:pt modelId="{DC0E6352-4648-4362-B111-112394732A1A}" type="pres">
      <dgm:prSet presAssocID="{1F984FD3-0E9E-419A-BE82-95671E75AB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C2FFA-A026-4465-BC2A-277F6FE0F4FA}" type="pres">
      <dgm:prSet presAssocID="{2CF7791A-73A4-4554-A704-553B2C86F997}" presName="composite" presStyleCnt="0"/>
      <dgm:spPr/>
      <dgm:t>
        <a:bodyPr/>
        <a:lstStyle/>
        <a:p>
          <a:endParaRPr lang="ru-RU"/>
        </a:p>
      </dgm:t>
    </dgm:pt>
    <dgm:pt modelId="{B9E7B668-DA41-4CFD-87A9-46D680EA40DE}" type="pres">
      <dgm:prSet presAssocID="{2CF7791A-73A4-4554-A704-553B2C86F99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93A9F-E38C-4A1D-8ACF-015F7EB13CA4}" type="pres">
      <dgm:prSet presAssocID="{2CF7791A-73A4-4554-A704-553B2C86F99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57D7E-1130-4CA3-82B5-BA5530680564}" type="pres">
      <dgm:prSet presAssocID="{4423392E-6C09-4DBF-99EE-313FE25BDA87}" presName="space" presStyleCnt="0"/>
      <dgm:spPr/>
      <dgm:t>
        <a:bodyPr/>
        <a:lstStyle/>
        <a:p>
          <a:endParaRPr lang="ru-RU"/>
        </a:p>
      </dgm:t>
    </dgm:pt>
    <dgm:pt modelId="{D644F99B-EC24-4EE6-A4E2-1F6C55933118}" type="pres">
      <dgm:prSet presAssocID="{2611EA18-BBFA-49FF-8A4B-71A1476A719C}" presName="composite" presStyleCnt="0"/>
      <dgm:spPr/>
      <dgm:t>
        <a:bodyPr/>
        <a:lstStyle/>
        <a:p>
          <a:endParaRPr lang="ru-RU"/>
        </a:p>
      </dgm:t>
    </dgm:pt>
    <dgm:pt modelId="{1B73E112-6988-4EFF-9015-1A7811A7D3CE}" type="pres">
      <dgm:prSet presAssocID="{2611EA18-BBFA-49FF-8A4B-71A1476A719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07913-AD90-436E-87A6-530D6C8CCA8C}" type="pres">
      <dgm:prSet presAssocID="{2611EA18-BBFA-49FF-8A4B-71A1476A719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F5B68-27B5-450A-9120-508601262CB7}" type="pres">
      <dgm:prSet presAssocID="{E7A3F4DA-4145-42BE-9BD0-60ACCD166EBA}" presName="space" presStyleCnt="0"/>
      <dgm:spPr/>
      <dgm:t>
        <a:bodyPr/>
        <a:lstStyle/>
        <a:p>
          <a:endParaRPr lang="ru-RU"/>
        </a:p>
      </dgm:t>
    </dgm:pt>
    <dgm:pt modelId="{A8E9156C-EFE2-42C2-A894-AFE0F81E00CD}" type="pres">
      <dgm:prSet presAssocID="{D63C2D38-5FF9-4CFC-BE0E-55C6B2F714A1}" presName="composite" presStyleCnt="0"/>
      <dgm:spPr/>
      <dgm:t>
        <a:bodyPr/>
        <a:lstStyle/>
        <a:p>
          <a:endParaRPr lang="ru-RU"/>
        </a:p>
      </dgm:t>
    </dgm:pt>
    <dgm:pt modelId="{1F75D055-C11D-4145-A8E4-8A03543FB3A3}" type="pres">
      <dgm:prSet presAssocID="{D63C2D38-5FF9-4CFC-BE0E-55C6B2F714A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39ED0-22A4-4E58-9979-2025C1E9BF0C}" type="pres">
      <dgm:prSet presAssocID="{D63C2D38-5FF9-4CFC-BE0E-55C6B2F714A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DAC976-6F07-4942-8438-AFD7BAF89BCE}" type="presOf" srcId="{D63C2D38-5FF9-4CFC-BE0E-55C6B2F714A1}" destId="{1F75D055-C11D-4145-A8E4-8A03543FB3A3}" srcOrd="0" destOrd="0" presId="urn:microsoft.com/office/officeart/2005/8/layout/hList1"/>
    <dgm:cxn modelId="{E0542010-8850-4370-B819-37853EFD39A2}" srcId="{2CF7791A-73A4-4554-A704-553B2C86F997}" destId="{731F9D0E-122A-4519-8913-992831EFB04E}" srcOrd="1" destOrd="0" parTransId="{6E46B99C-037C-47F9-A805-630D30AFA7AA}" sibTransId="{E7FDF2E8-7534-43ED-A976-0D8A840F841E}"/>
    <dgm:cxn modelId="{D13778BD-FA92-49EA-B47B-E666AE8CC7BD}" srcId="{D63C2D38-5FF9-4CFC-BE0E-55C6B2F714A1}" destId="{22C60050-125B-4720-919A-912CD7332160}" srcOrd="1" destOrd="0" parTransId="{9A85D1A8-09AF-43A2-84EF-60F7AE25337E}" sibTransId="{E8C79EFC-B062-45B0-BD45-C940E4E1235D}"/>
    <dgm:cxn modelId="{7078DFDC-9657-4B0B-94EA-1DBAB4E9F11E}" srcId="{1F984FD3-0E9E-419A-BE82-95671E75ABA9}" destId="{D63C2D38-5FF9-4CFC-BE0E-55C6B2F714A1}" srcOrd="2" destOrd="0" parTransId="{97948D4D-DCF9-4832-AE57-38CE29958156}" sibTransId="{7EBF6AD4-B8E8-493E-8538-0B40657E52DE}"/>
    <dgm:cxn modelId="{21A6C0F6-57EC-4E3F-9BB6-B86F35B54CB7}" type="presOf" srcId="{B6A867A5-F588-49A0-831F-C17F94CF1DEF}" destId="{05A07913-AD90-436E-87A6-530D6C8CCA8C}" srcOrd="0" destOrd="0" presId="urn:microsoft.com/office/officeart/2005/8/layout/hList1"/>
    <dgm:cxn modelId="{29857C5B-EA47-4B61-BA57-1845B142952D}" type="presOf" srcId="{1F984FD3-0E9E-419A-BE82-95671E75ABA9}" destId="{DC0E6352-4648-4362-B111-112394732A1A}" srcOrd="0" destOrd="0" presId="urn:microsoft.com/office/officeart/2005/8/layout/hList1"/>
    <dgm:cxn modelId="{E2A6CAB1-5DE6-4A85-AC3A-B01013ADD48C}" srcId="{D63C2D38-5FF9-4CFC-BE0E-55C6B2F714A1}" destId="{03D0E00B-9709-4002-B21E-DB245166F1DD}" srcOrd="0" destOrd="0" parTransId="{0638EF24-5637-4BCE-8A50-30ECC97C6DDF}" sibTransId="{9F214D9C-549F-4906-A5DA-E93786A8E163}"/>
    <dgm:cxn modelId="{42A2115F-12C5-4355-94A1-DFA0C1726ABF}" srcId="{2611EA18-BBFA-49FF-8A4B-71A1476A719C}" destId="{DB3D6450-AE99-49D7-9A8B-E1F3BF893167}" srcOrd="1" destOrd="0" parTransId="{E87F907A-2FEC-4C26-A339-4CDED9486AB3}" sibTransId="{2B31B028-41D2-4E4F-918B-C887D9EFFCD5}"/>
    <dgm:cxn modelId="{D3AE8596-8C00-41EB-B550-D96AE7F4751A}" type="presOf" srcId="{2611EA18-BBFA-49FF-8A4B-71A1476A719C}" destId="{1B73E112-6988-4EFF-9015-1A7811A7D3CE}" srcOrd="0" destOrd="0" presId="urn:microsoft.com/office/officeart/2005/8/layout/hList1"/>
    <dgm:cxn modelId="{3A2BEF8A-2386-4934-B420-34376F8DC721}" srcId="{1F984FD3-0E9E-419A-BE82-95671E75ABA9}" destId="{2CF7791A-73A4-4554-A704-553B2C86F997}" srcOrd="0" destOrd="0" parTransId="{EC540AB5-ED61-4BDC-B71C-A3B0F1111AE9}" sibTransId="{4423392E-6C09-4DBF-99EE-313FE25BDA87}"/>
    <dgm:cxn modelId="{233AA485-9DDA-48DA-A274-257E7ED8CD04}" type="presOf" srcId="{DB3D6450-AE99-49D7-9A8B-E1F3BF893167}" destId="{05A07913-AD90-436E-87A6-530D6C8CCA8C}" srcOrd="0" destOrd="1" presId="urn:microsoft.com/office/officeart/2005/8/layout/hList1"/>
    <dgm:cxn modelId="{5928410A-4452-4912-90D2-FF0CD1456B2C}" type="presOf" srcId="{2CF7791A-73A4-4554-A704-553B2C86F997}" destId="{B9E7B668-DA41-4CFD-87A9-46D680EA40DE}" srcOrd="0" destOrd="0" presId="urn:microsoft.com/office/officeart/2005/8/layout/hList1"/>
    <dgm:cxn modelId="{B9D90D34-9670-4ED1-9C36-FE1C6413FFE9}" type="presOf" srcId="{D075924D-1B7A-4624-8962-A76ED0A997ED}" destId="{AA693A9F-E38C-4A1D-8ACF-015F7EB13CA4}" srcOrd="0" destOrd="3" presId="urn:microsoft.com/office/officeart/2005/8/layout/hList1"/>
    <dgm:cxn modelId="{ABDC5AD4-DBCE-4CB1-85C0-BB337E683419}" type="presOf" srcId="{03D0E00B-9709-4002-B21E-DB245166F1DD}" destId="{6F739ED0-22A4-4E58-9979-2025C1E9BF0C}" srcOrd="0" destOrd="0" presId="urn:microsoft.com/office/officeart/2005/8/layout/hList1"/>
    <dgm:cxn modelId="{C7085B53-AA42-49BB-BED1-6B9A9BAEDD8B}" type="presOf" srcId="{21036E54-3FE8-4704-B69C-E715EECB9A82}" destId="{AA693A9F-E38C-4A1D-8ACF-015F7EB13CA4}" srcOrd="0" destOrd="0" presId="urn:microsoft.com/office/officeart/2005/8/layout/hList1"/>
    <dgm:cxn modelId="{877CF6C4-F79C-40A0-A2A1-FF26D198206D}" srcId="{2CF7791A-73A4-4554-A704-553B2C86F997}" destId="{D075924D-1B7A-4624-8962-A76ED0A997ED}" srcOrd="3" destOrd="0" parTransId="{62CAA515-1878-46B1-83BB-2C2A8E7529B8}" sibTransId="{47BC26C5-49B8-46BD-913A-A1E54DFC39AC}"/>
    <dgm:cxn modelId="{6D5E6BDD-8EC1-4D7A-9147-4330C223E83F}" srcId="{2611EA18-BBFA-49FF-8A4B-71A1476A719C}" destId="{B6A867A5-F588-49A0-831F-C17F94CF1DEF}" srcOrd="0" destOrd="0" parTransId="{8A7BABF2-7401-4114-9CCA-EC1DBBE62AD8}" sibTransId="{E7B655D0-2571-43BD-A17E-26C4FB419163}"/>
    <dgm:cxn modelId="{7B68E4EA-6D75-4B3C-A84C-0C71AC61528A}" srcId="{1F984FD3-0E9E-419A-BE82-95671E75ABA9}" destId="{2611EA18-BBFA-49FF-8A4B-71A1476A719C}" srcOrd="1" destOrd="0" parTransId="{CC44868A-E69F-4020-AA0B-8E2DAE14841F}" sibTransId="{E7A3F4DA-4145-42BE-9BD0-60ACCD166EBA}"/>
    <dgm:cxn modelId="{B5AC52B2-1D86-4C8A-BD47-9828D3363F3D}" type="presOf" srcId="{731F9D0E-122A-4519-8913-992831EFB04E}" destId="{AA693A9F-E38C-4A1D-8ACF-015F7EB13CA4}" srcOrd="0" destOrd="1" presId="urn:microsoft.com/office/officeart/2005/8/layout/hList1"/>
    <dgm:cxn modelId="{3D4A56DE-B2A6-420F-B967-FA00B9913B8F}" srcId="{2CF7791A-73A4-4554-A704-553B2C86F997}" destId="{21036E54-3FE8-4704-B69C-E715EECB9A82}" srcOrd="0" destOrd="0" parTransId="{7FA06E98-8B43-4104-BA08-2EB31006AEE8}" sibTransId="{91A4E0F6-BDF4-447E-86A8-F1418D3D2911}"/>
    <dgm:cxn modelId="{D31849B5-A254-4928-A4E6-B295235046FC}" type="presOf" srcId="{898DB3D8-32C2-415C-B9F9-1D83D886DE1F}" destId="{AA693A9F-E38C-4A1D-8ACF-015F7EB13CA4}" srcOrd="0" destOrd="2" presId="urn:microsoft.com/office/officeart/2005/8/layout/hList1"/>
    <dgm:cxn modelId="{96306DE7-DE7F-46C2-8485-4F1865A910E3}" type="presOf" srcId="{22C60050-125B-4720-919A-912CD7332160}" destId="{6F739ED0-22A4-4E58-9979-2025C1E9BF0C}" srcOrd="0" destOrd="1" presId="urn:microsoft.com/office/officeart/2005/8/layout/hList1"/>
    <dgm:cxn modelId="{E89BDA7B-AD15-4D41-A53B-FE539D30A283}" srcId="{2CF7791A-73A4-4554-A704-553B2C86F997}" destId="{898DB3D8-32C2-415C-B9F9-1D83D886DE1F}" srcOrd="2" destOrd="0" parTransId="{1B4D9BA1-D9A4-4BDB-B69A-B341C42F7C64}" sibTransId="{AA1E14F7-CB4C-412D-96E5-D9C385680C5B}"/>
    <dgm:cxn modelId="{3F5984FB-0D25-48A1-8500-0C5B403CEFB3}" type="presParOf" srcId="{DC0E6352-4648-4362-B111-112394732A1A}" destId="{BA3C2FFA-A026-4465-BC2A-277F6FE0F4FA}" srcOrd="0" destOrd="0" presId="urn:microsoft.com/office/officeart/2005/8/layout/hList1"/>
    <dgm:cxn modelId="{366B32AC-0904-42BE-A893-CD94BFE264CB}" type="presParOf" srcId="{BA3C2FFA-A026-4465-BC2A-277F6FE0F4FA}" destId="{B9E7B668-DA41-4CFD-87A9-46D680EA40DE}" srcOrd="0" destOrd="0" presId="urn:microsoft.com/office/officeart/2005/8/layout/hList1"/>
    <dgm:cxn modelId="{A8EF53B6-AF59-42D6-AA64-4DF56628A10B}" type="presParOf" srcId="{BA3C2FFA-A026-4465-BC2A-277F6FE0F4FA}" destId="{AA693A9F-E38C-4A1D-8ACF-015F7EB13CA4}" srcOrd="1" destOrd="0" presId="urn:microsoft.com/office/officeart/2005/8/layout/hList1"/>
    <dgm:cxn modelId="{34071450-33AC-426C-8DE1-CB42E0217A90}" type="presParOf" srcId="{DC0E6352-4648-4362-B111-112394732A1A}" destId="{B1657D7E-1130-4CA3-82B5-BA5530680564}" srcOrd="1" destOrd="0" presId="urn:microsoft.com/office/officeart/2005/8/layout/hList1"/>
    <dgm:cxn modelId="{DA847BAA-92FB-4E74-81F5-1AA90143CF00}" type="presParOf" srcId="{DC0E6352-4648-4362-B111-112394732A1A}" destId="{D644F99B-EC24-4EE6-A4E2-1F6C55933118}" srcOrd="2" destOrd="0" presId="urn:microsoft.com/office/officeart/2005/8/layout/hList1"/>
    <dgm:cxn modelId="{ECFD39C8-7E22-43DD-87E3-E81221B6436F}" type="presParOf" srcId="{D644F99B-EC24-4EE6-A4E2-1F6C55933118}" destId="{1B73E112-6988-4EFF-9015-1A7811A7D3CE}" srcOrd="0" destOrd="0" presId="urn:microsoft.com/office/officeart/2005/8/layout/hList1"/>
    <dgm:cxn modelId="{F79681CB-3676-4A85-871C-7A2639D2368B}" type="presParOf" srcId="{D644F99B-EC24-4EE6-A4E2-1F6C55933118}" destId="{05A07913-AD90-436E-87A6-530D6C8CCA8C}" srcOrd="1" destOrd="0" presId="urn:microsoft.com/office/officeart/2005/8/layout/hList1"/>
    <dgm:cxn modelId="{16713F48-DB19-485B-A67E-A88F1650F20F}" type="presParOf" srcId="{DC0E6352-4648-4362-B111-112394732A1A}" destId="{942F5B68-27B5-450A-9120-508601262CB7}" srcOrd="3" destOrd="0" presId="urn:microsoft.com/office/officeart/2005/8/layout/hList1"/>
    <dgm:cxn modelId="{B7165FE3-1F35-49F7-A6BA-3CDC57EF519D}" type="presParOf" srcId="{DC0E6352-4648-4362-B111-112394732A1A}" destId="{A8E9156C-EFE2-42C2-A894-AFE0F81E00CD}" srcOrd="4" destOrd="0" presId="urn:microsoft.com/office/officeart/2005/8/layout/hList1"/>
    <dgm:cxn modelId="{8F6E5236-5758-43AB-8C95-DC02AC2CECD0}" type="presParOf" srcId="{A8E9156C-EFE2-42C2-A894-AFE0F81E00CD}" destId="{1F75D055-C11D-4145-A8E4-8A03543FB3A3}" srcOrd="0" destOrd="0" presId="urn:microsoft.com/office/officeart/2005/8/layout/hList1"/>
    <dgm:cxn modelId="{9D2A4EBB-ED18-4DAD-9206-7E03A5BD1D4D}" type="presParOf" srcId="{A8E9156C-EFE2-42C2-A894-AFE0F81E00CD}" destId="{6F739ED0-22A4-4E58-9979-2025C1E9BF0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575AF3-2ACF-42B4-9013-A9380B685B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43B1891-4D73-474F-8B15-C662E5800B7F}">
      <dgm:prSet/>
      <dgm:spPr/>
      <dgm:t>
        <a:bodyPr/>
        <a:lstStyle/>
        <a:p>
          <a:pPr rtl="0"/>
          <a:r>
            <a:rPr lang="ru-RU" b="1" dirty="0" smtClean="0"/>
            <a:t>Гражданам, которые не работали или не приобрели полноценного стажа, необходимого для получения страховой пенсии, социальную пенсию будут назначать не в 60 (женщинам) и 65 лет (мужчинам), а в 65 и 70 лет соответственно. Данные изменения также будут проводиться постепенно. </a:t>
          </a:r>
          <a:endParaRPr lang="en-US" b="1" dirty="0"/>
        </a:p>
      </dgm:t>
    </dgm:pt>
    <dgm:pt modelId="{DEE69E35-2AD6-45E0-AA4B-067EB9BEAC54}" type="parTrans" cxnId="{D2A120D8-1577-4AEC-9044-393243792204}">
      <dgm:prSet/>
      <dgm:spPr/>
      <dgm:t>
        <a:bodyPr/>
        <a:lstStyle/>
        <a:p>
          <a:endParaRPr lang="ru-RU"/>
        </a:p>
      </dgm:t>
    </dgm:pt>
    <dgm:pt modelId="{1A33A718-1317-46B7-BD1D-E7D212D2E800}" type="sibTrans" cxnId="{D2A120D8-1577-4AEC-9044-393243792204}">
      <dgm:prSet/>
      <dgm:spPr/>
      <dgm:t>
        <a:bodyPr/>
        <a:lstStyle/>
        <a:p>
          <a:endParaRPr lang="ru-RU"/>
        </a:p>
      </dgm:t>
    </dgm:pt>
    <dgm:pt modelId="{959AA67E-0AE1-4506-8818-02AA6ACF2A37}" type="pres">
      <dgm:prSet presAssocID="{C5575AF3-2ACF-42B4-9013-A9380B685B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3C60BD-B813-4CCD-82DC-915DE4F693AA}" type="pres">
      <dgm:prSet presAssocID="{843B1891-4D73-474F-8B15-C662E5800B7F}" presName="circle1" presStyleLbl="node1" presStyleIdx="0" presStyleCnt="1"/>
      <dgm:spPr/>
    </dgm:pt>
    <dgm:pt modelId="{5C5AF651-B455-40AB-8352-E840F9937ADA}" type="pres">
      <dgm:prSet presAssocID="{843B1891-4D73-474F-8B15-C662E5800B7F}" presName="space" presStyleCnt="0"/>
      <dgm:spPr/>
    </dgm:pt>
    <dgm:pt modelId="{F66E31C4-29B7-4645-B9A1-AE10CB553C7F}" type="pres">
      <dgm:prSet presAssocID="{843B1891-4D73-474F-8B15-C662E5800B7F}" presName="rect1" presStyleLbl="alignAcc1" presStyleIdx="0" presStyleCnt="1"/>
      <dgm:spPr/>
      <dgm:t>
        <a:bodyPr/>
        <a:lstStyle/>
        <a:p>
          <a:endParaRPr lang="ru-RU"/>
        </a:p>
      </dgm:t>
    </dgm:pt>
    <dgm:pt modelId="{30A9CC08-42B4-4BDF-A9A1-36AA494147CC}" type="pres">
      <dgm:prSet presAssocID="{843B1891-4D73-474F-8B15-C662E5800B7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F3496-BCF7-4121-86C7-A69083E09DFA}" type="presOf" srcId="{843B1891-4D73-474F-8B15-C662E5800B7F}" destId="{F66E31C4-29B7-4645-B9A1-AE10CB553C7F}" srcOrd="0" destOrd="0" presId="urn:microsoft.com/office/officeart/2005/8/layout/target3"/>
    <dgm:cxn modelId="{D2A120D8-1577-4AEC-9044-393243792204}" srcId="{C5575AF3-2ACF-42B4-9013-A9380B685BD4}" destId="{843B1891-4D73-474F-8B15-C662E5800B7F}" srcOrd="0" destOrd="0" parTransId="{DEE69E35-2AD6-45E0-AA4B-067EB9BEAC54}" sibTransId="{1A33A718-1317-46B7-BD1D-E7D212D2E800}"/>
    <dgm:cxn modelId="{FD6CE882-69B5-4DA2-909A-1ABA79649C22}" type="presOf" srcId="{843B1891-4D73-474F-8B15-C662E5800B7F}" destId="{30A9CC08-42B4-4BDF-A9A1-36AA494147CC}" srcOrd="1" destOrd="0" presId="urn:microsoft.com/office/officeart/2005/8/layout/target3"/>
    <dgm:cxn modelId="{54101307-A0C8-4808-863E-090C47048493}" type="presOf" srcId="{C5575AF3-2ACF-42B4-9013-A9380B685BD4}" destId="{959AA67E-0AE1-4506-8818-02AA6ACF2A37}" srcOrd="0" destOrd="0" presId="urn:microsoft.com/office/officeart/2005/8/layout/target3"/>
    <dgm:cxn modelId="{6E97F9B7-1DB2-4E4F-A3AE-A9F5BEE8ED31}" type="presParOf" srcId="{959AA67E-0AE1-4506-8818-02AA6ACF2A37}" destId="{D23C60BD-B813-4CCD-82DC-915DE4F693AA}" srcOrd="0" destOrd="0" presId="urn:microsoft.com/office/officeart/2005/8/layout/target3"/>
    <dgm:cxn modelId="{35DFD42B-BB1D-446B-956D-0CB82CB05AB6}" type="presParOf" srcId="{959AA67E-0AE1-4506-8818-02AA6ACF2A37}" destId="{5C5AF651-B455-40AB-8352-E840F9937ADA}" srcOrd="1" destOrd="0" presId="urn:microsoft.com/office/officeart/2005/8/layout/target3"/>
    <dgm:cxn modelId="{FDE367E6-5D6B-4A4A-9A93-C9B58575548B}" type="presParOf" srcId="{959AA67E-0AE1-4506-8818-02AA6ACF2A37}" destId="{F66E31C4-29B7-4645-B9A1-AE10CB553C7F}" srcOrd="2" destOrd="0" presId="urn:microsoft.com/office/officeart/2005/8/layout/target3"/>
    <dgm:cxn modelId="{71398300-530F-4F0A-8ADD-F62D6BF197AA}" type="presParOf" srcId="{959AA67E-0AE1-4506-8818-02AA6ACF2A37}" destId="{30A9CC08-42B4-4BDF-A9A1-36AA494147C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16DF2E-23DA-4018-99F0-C211DC9B95F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399E758-92CF-444A-AF08-3ACA99CBA8A4}">
      <dgm:prSet/>
      <dgm:spPr/>
      <dgm:t>
        <a:bodyPr/>
        <a:lstStyle/>
        <a:p>
          <a:pPr rtl="0"/>
          <a:r>
            <a:rPr lang="ru-RU" b="1" dirty="0" smtClean="0"/>
            <a:t>У граждан, имеющих значительные нарушения здоровья, имеется право обратиться за установлением инвалидности и при положительном решении получать социальную пенсию по инвалидности (независимо от возраста). </a:t>
          </a:r>
          <a:endParaRPr lang="en-US" b="1" dirty="0"/>
        </a:p>
      </dgm:t>
    </dgm:pt>
    <dgm:pt modelId="{37501835-7225-4241-A802-2B55B3A75AF8}" type="parTrans" cxnId="{DDFF5A29-69C7-4478-96AA-1FCDBEA16EB5}">
      <dgm:prSet/>
      <dgm:spPr/>
      <dgm:t>
        <a:bodyPr/>
        <a:lstStyle/>
        <a:p>
          <a:endParaRPr lang="ru-RU"/>
        </a:p>
      </dgm:t>
    </dgm:pt>
    <dgm:pt modelId="{867903D4-9A19-478A-9B93-E81A357B92C6}" type="sibTrans" cxnId="{DDFF5A29-69C7-4478-96AA-1FCDBEA16EB5}">
      <dgm:prSet/>
      <dgm:spPr/>
      <dgm:t>
        <a:bodyPr/>
        <a:lstStyle/>
        <a:p>
          <a:endParaRPr lang="ru-RU"/>
        </a:p>
      </dgm:t>
    </dgm:pt>
    <dgm:pt modelId="{93E15E90-D8F5-4920-BAA1-5C3375947329}" type="pres">
      <dgm:prSet presAssocID="{0D16DF2E-23DA-4018-99F0-C211DC9B95F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E96663-F64F-429C-8BCF-87A42DB74A81}" type="pres">
      <dgm:prSet presAssocID="{B399E758-92CF-444A-AF08-3ACA99CBA8A4}" presName="circle1" presStyleLbl="node1" presStyleIdx="0" presStyleCnt="1" custLinFactNeighborX="-3714"/>
      <dgm:spPr/>
    </dgm:pt>
    <dgm:pt modelId="{6943FE40-47E9-433E-B1DB-50DB57C1D995}" type="pres">
      <dgm:prSet presAssocID="{B399E758-92CF-444A-AF08-3ACA99CBA8A4}" presName="space" presStyleCnt="0"/>
      <dgm:spPr/>
    </dgm:pt>
    <dgm:pt modelId="{F4C8A6FE-9555-467D-ABB4-043A53B0C3BE}" type="pres">
      <dgm:prSet presAssocID="{B399E758-92CF-444A-AF08-3ACA99CBA8A4}" presName="rect1" presStyleLbl="alignAcc1" presStyleIdx="0" presStyleCnt="1" custLinFactNeighborX="-1503"/>
      <dgm:spPr/>
      <dgm:t>
        <a:bodyPr/>
        <a:lstStyle/>
        <a:p>
          <a:endParaRPr lang="ru-RU"/>
        </a:p>
      </dgm:t>
    </dgm:pt>
    <dgm:pt modelId="{1C6DD915-74A2-4513-92FB-292E60062349}" type="pres">
      <dgm:prSet presAssocID="{B399E758-92CF-444A-AF08-3ACA99CBA8A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DD8709-0684-4E60-B6DE-CE1A80CFD122}" type="presOf" srcId="{B399E758-92CF-444A-AF08-3ACA99CBA8A4}" destId="{F4C8A6FE-9555-467D-ABB4-043A53B0C3BE}" srcOrd="0" destOrd="0" presId="urn:microsoft.com/office/officeart/2005/8/layout/target3"/>
    <dgm:cxn modelId="{DDFF5A29-69C7-4478-96AA-1FCDBEA16EB5}" srcId="{0D16DF2E-23DA-4018-99F0-C211DC9B95F2}" destId="{B399E758-92CF-444A-AF08-3ACA99CBA8A4}" srcOrd="0" destOrd="0" parTransId="{37501835-7225-4241-A802-2B55B3A75AF8}" sibTransId="{867903D4-9A19-478A-9B93-E81A357B92C6}"/>
    <dgm:cxn modelId="{43194B71-9128-4E6F-AFC1-7B9B6C15BDE6}" type="presOf" srcId="{B399E758-92CF-444A-AF08-3ACA99CBA8A4}" destId="{1C6DD915-74A2-4513-92FB-292E60062349}" srcOrd="1" destOrd="0" presId="urn:microsoft.com/office/officeart/2005/8/layout/target3"/>
    <dgm:cxn modelId="{8864F57D-965A-446F-B7EE-A0006D77E1F5}" type="presOf" srcId="{0D16DF2E-23DA-4018-99F0-C211DC9B95F2}" destId="{93E15E90-D8F5-4920-BAA1-5C3375947329}" srcOrd="0" destOrd="0" presId="urn:microsoft.com/office/officeart/2005/8/layout/target3"/>
    <dgm:cxn modelId="{251C25BB-57D7-4ADB-874D-F3051CC6789A}" type="presParOf" srcId="{93E15E90-D8F5-4920-BAA1-5C3375947329}" destId="{5FE96663-F64F-429C-8BCF-87A42DB74A81}" srcOrd="0" destOrd="0" presId="urn:microsoft.com/office/officeart/2005/8/layout/target3"/>
    <dgm:cxn modelId="{E543F301-AACD-4CA7-8814-6AD37E16BA4E}" type="presParOf" srcId="{93E15E90-D8F5-4920-BAA1-5C3375947329}" destId="{6943FE40-47E9-433E-B1DB-50DB57C1D995}" srcOrd="1" destOrd="0" presId="urn:microsoft.com/office/officeart/2005/8/layout/target3"/>
    <dgm:cxn modelId="{C59EC7C7-6BEC-464A-9A89-241AF3BF15EE}" type="presParOf" srcId="{93E15E90-D8F5-4920-BAA1-5C3375947329}" destId="{F4C8A6FE-9555-467D-ABB4-043A53B0C3BE}" srcOrd="2" destOrd="0" presId="urn:microsoft.com/office/officeart/2005/8/layout/target3"/>
    <dgm:cxn modelId="{80E0F1D7-E152-48E7-860F-CAB74F30AEB7}" type="presParOf" srcId="{93E15E90-D8F5-4920-BAA1-5C3375947329}" destId="{1C6DD915-74A2-4513-92FB-292E6006234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6371C65-11A7-4E43-B510-228C3E8D575A}" type="doc">
      <dgm:prSet loTypeId="urn:microsoft.com/office/officeart/2005/8/layout/process1" loCatId="process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D05055D-58F4-4F77-BAFC-A2B9A15093DE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ru-RU" dirty="0" smtClean="0"/>
            <a:t>ДЛЯ КОГО?</a:t>
          </a:r>
          <a:endParaRPr lang="ru-RU" dirty="0"/>
        </a:p>
      </dgm:t>
    </dgm:pt>
    <dgm:pt modelId="{773EFD30-E0E7-4338-87E6-6FAED2F5E02B}" type="parTrans" cxnId="{3C72F573-527E-4380-A16F-957A67CE88A0}">
      <dgm:prSet/>
      <dgm:spPr/>
      <dgm:t>
        <a:bodyPr/>
        <a:lstStyle/>
        <a:p>
          <a:endParaRPr lang="ru-RU"/>
        </a:p>
      </dgm:t>
    </dgm:pt>
    <dgm:pt modelId="{D51D4BBD-E7B9-4E5C-883E-E5F3D1EC80C3}" type="sibTrans" cxnId="{3C72F573-527E-4380-A16F-957A67CE88A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2C642EB-E7DD-4D9F-9193-F311A944A18E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ru-RU" dirty="0" smtClean="0"/>
            <a:t>ДЛЯ ГРАЖДАН, КОТОРЫЕ   </a:t>
          </a:r>
        </a:p>
        <a:p>
          <a:pPr rtl="0"/>
          <a:r>
            <a:rPr lang="ru-RU" b="1" u="sng" dirty="0" smtClean="0"/>
            <a:t>НЕ ЯВЛЯЮТСЯ</a:t>
          </a:r>
          <a:r>
            <a:rPr lang="ru-RU" dirty="0" smtClean="0"/>
            <a:t> </a:t>
          </a:r>
        </a:p>
        <a:p>
          <a:pPr rtl="0"/>
          <a:r>
            <a:rPr lang="ru-RU" dirty="0" smtClean="0"/>
            <a:t>УЧАСТНИКАМИ ОПС </a:t>
          </a:r>
        </a:p>
        <a:p>
          <a:pPr rtl="0"/>
          <a:r>
            <a:rPr lang="ru-RU" dirty="0" smtClean="0"/>
            <a:t>ЗА КОТОРЫХ </a:t>
          </a:r>
        </a:p>
        <a:p>
          <a:pPr rtl="0"/>
          <a:r>
            <a:rPr lang="ru-RU" u="sng" dirty="0" smtClean="0"/>
            <a:t>НЕ  УПЛАЧИВАЮТСЯ</a:t>
          </a:r>
          <a:r>
            <a:rPr lang="ru-RU" dirty="0" smtClean="0"/>
            <a:t> </a:t>
          </a:r>
        </a:p>
        <a:p>
          <a:pPr rtl="0"/>
          <a:r>
            <a:rPr lang="ru-RU" dirty="0" smtClean="0"/>
            <a:t>СТРАХОВЫЕ ВЗНОСЫ В ПФР</a:t>
          </a:r>
          <a:endParaRPr lang="ru-RU" dirty="0"/>
        </a:p>
      </dgm:t>
    </dgm:pt>
    <dgm:pt modelId="{0DE65511-635B-4106-BA77-95D9E195CD1D}" type="parTrans" cxnId="{694389A3-1611-4E5E-A55E-ADFF6715BCE1}">
      <dgm:prSet/>
      <dgm:spPr/>
      <dgm:t>
        <a:bodyPr/>
        <a:lstStyle/>
        <a:p>
          <a:endParaRPr lang="ru-RU"/>
        </a:p>
      </dgm:t>
    </dgm:pt>
    <dgm:pt modelId="{E44A2AC0-0C8C-4EB5-A9CE-7AC6967A2C21}" type="sibTrans" cxnId="{694389A3-1611-4E5E-A55E-ADFF6715BCE1}">
      <dgm:prSet/>
      <dgm:spPr/>
      <dgm:t>
        <a:bodyPr/>
        <a:lstStyle/>
        <a:p>
          <a:endParaRPr lang="ru-RU"/>
        </a:p>
      </dgm:t>
    </dgm:pt>
    <dgm:pt modelId="{3189D9CC-6508-4BDF-961A-6538E4AFE0F7}" type="pres">
      <dgm:prSet presAssocID="{D6371C65-11A7-4E43-B510-228C3E8D57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63B353-F4D2-4C3E-9927-4A7317FCF31C}" type="pres">
      <dgm:prSet presAssocID="{AD05055D-58F4-4F77-BAFC-A2B9A15093D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E19B4-60EC-416C-81F8-333C52E56576}" type="pres">
      <dgm:prSet presAssocID="{D51D4BBD-E7B9-4E5C-883E-E5F3D1EC80C3}" presName="sibTrans" presStyleLbl="sibTrans2D1" presStyleIdx="0" presStyleCnt="1"/>
      <dgm:spPr/>
      <dgm:t>
        <a:bodyPr/>
        <a:lstStyle/>
        <a:p>
          <a:endParaRPr lang="ru-RU"/>
        </a:p>
      </dgm:t>
    </dgm:pt>
    <dgm:pt modelId="{1FBA51A0-8D00-4EA1-8983-111BBDD9F617}" type="pres">
      <dgm:prSet presAssocID="{D51D4BBD-E7B9-4E5C-883E-E5F3D1EC80C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96AB9E8-B618-4DB8-A2EB-EC7B07AF3D34}" type="pres">
      <dgm:prSet presAssocID="{82C642EB-E7DD-4D9F-9193-F311A944A18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647E31-440D-4EAC-9408-6D7D1877919B}" type="presOf" srcId="{D6371C65-11A7-4E43-B510-228C3E8D575A}" destId="{3189D9CC-6508-4BDF-961A-6538E4AFE0F7}" srcOrd="0" destOrd="0" presId="urn:microsoft.com/office/officeart/2005/8/layout/process1"/>
    <dgm:cxn modelId="{227F65DD-DCD4-4F12-9DA8-CE3AD12AD349}" type="presOf" srcId="{82C642EB-E7DD-4D9F-9193-F311A944A18E}" destId="{496AB9E8-B618-4DB8-A2EB-EC7B07AF3D34}" srcOrd="0" destOrd="0" presId="urn:microsoft.com/office/officeart/2005/8/layout/process1"/>
    <dgm:cxn modelId="{34174D3B-EC02-404E-B1E7-A54B1C0C1557}" type="presOf" srcId="{AD05055D-58F4-4F77-BAFC-A2B9A15093DE}" destId="{FB63B353-F4D2-4C3E-9927-4A7317FCF31C}" srcOrd="0" destOrd="0" presId="urn:microsoft.com/office/officeart/2005/8/layout/process1"/>
    <dgm:cxn modelId="{3C72F573-527E-4380-A16F-957A67CE88A0}" srcId="{D6371C65-11A7-4E43-B510-228C3E8D575A}" destId="{AD05055D-58F4-4F77-BAFC-A2B9A15093DE}" srcOrd="0" destOrd="0" parTransId="{773EFD30-E0E7-4338-87E6-6FAED2F5E02B}" sibTransId="{D51D4BBD-E7B9-4E5C-883E-E5F3D1EC80C3}"/>
    <dgm:cxn modelId="{694389A3-1611-4E5E-A55E-ADFF6715BCE1}" srcId="{D6371C65-11A7-4E43-B510-228C3E8D575A}" destId="{82C642EB-E7DD-4D9F-9193-F311A944A18E}" srcOrd="1" destOrd="0" parTransId="{0DE65511-635B-4106-BA77-95D9E195CD1D}" sibTransId="{E44A2AC0-0C8C-4EB5-A9CE-7AC6967A2C21}"/>
    <dgm:cxn modelId="{DB81FCE5-ED9D-4EA5-8080-52F18C31E396}" type="presOf" srcId="{D51D4BBD-E7B9-4E5C-883E-E5F3D1EC80C3}" destId="{1FBA51A0-8D00-4EA1-8983-111BBDD9F617}" srcOrd="1" destOrd="0" presId="urn:microsoft.com/office/officeart/2005/8/layout/process1"/>
    <dgm:cxn modelId="{19327F0A-AA42-4FB0-9531-BDD5CF87E065}" type="presOf" srcId="{D51D4BBD-E7B9-4E5C-883E-E5F3D1EC80C3}" destId="{D54E19B4-60EC-416C-81F8-333C52E56576}" srcOrd="0" destOrd="0" presId="urn:microsoft.com/office/officeart/2005/8/layout/process1"/>
    <dgm:cxn modelId="{5577EE36-E806-4E96-8FF9-5645918C3F5E}" type="presParOf" srcId="{3189D9CC-6508-4BDF-961A-6538E4AFE0F7}" destId="{FB63B353-F4D2-4C3E-9927-4A7317FCF31C}" srcOrd="0" destOrd="0" presId="urn:microsoft.com/office/officeart/2005/8/layout/process1"/>
    <dgm:cxn modelId="{70BB2370-74B5-4656-8A65-B60FAFDD8B46}" type="presParOf" srcId="{3189D9CC-6508-4BDF-961A-6538E4AFE0F7}" destId="{D54E19B4-60EC-416C-81F8-333C52E56576}" srcOrd="1" destOrd="0" presId="urn:microsoft.com/office/officeart/2005/8/layout/process1"/>
    <dgm:cxn modelId="{29C90960-F7A6-46AE-ACE9-226F2177A4EE}" type="presParOf" srcId="{D54E19B4-60EC-416C-81F8-333C52E56576}" destId="{1FBA51A0-8D00-4EA1-8983-111BBDD9F617}" srcOrd="0" destOrd="0" presId="urn:microsoft.com/office/officeart/2005/8/layout/process1"/>
    <dgm:cxn modelId="{479A3C23-6B71-432E-A692-4C9CC106E558}" type="presParOf" srcId="{3189D9CC-6508-4BDF-961A-6538E4AFE0F7}" destId="{496AB9E8-B618-4DB8-A2EB-EC7B07AF3D3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6371C65-11A7-4E43-B510-228C3E8D575A}" type="doc">
      <dgm:prSet loTypeId="urn:microsoft.com/office/officeart/2005/8/layout/process1" loCatId="process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D05055D-58F4-4F77-BAFC-A2B9A15093DE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ru-RU" dirty="0" smtClean="0"/>
            <a:t>КТО ПЛАТИТ?</a:t>
          </a:r>
          <a:endParaRPr lang="ru-RU" dirty="0"/>
        </a:p>
      </dgm:t>
    </dgm:pt>
    <dgm:pt modelId="{773EFD30-E0E7-4338-87E6-6FAED2F5E02B}" type="parTrans" cxnId="{3C72F573-527E-4380-A16F-957A67CE88A0}">
      <dgm:prSet/>
      <dgm:spPr/>
      <dgm:t>
        <a:bodyPr/>
        <a:lstStyle/>
        <a:p>
          <a:endParaRPr lang="ru-RU"/>
        </a:p>
      </dgm:t>
    </dgm:pt>
    <dgm:pt modelId="{D51D4BBD-E7B9-4E5C-883E-E5F3D1EC80C3}" type="sibTrans" cxnId="{3C72F573-527E-4380-A16F-957A67CE88A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2C642EB-E7DD-4D9F-9193-F311A944A18E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ru-RU" dirty="0" smtClean="0"/>
            <a:t>- САМ ЗА СЕБЯ</a:t>
          </a:r>
        </a:p>
        <a:p>
          <a:pPr rtl="0"/>
          <a:r>
            <a:rPr lang="ru-RU" dirty="0" smtClean="0"/>
            <a:t>- ЗА ДРУГОГО ЧЕЛОВЕКА</a:t>
          </a:r>
          <a:endParaRPr lang="ru-RU" dirty="0"/>
        </a:p>
      </dgm:t>
    </dgm:pt>
    <dgm:pt modelId="{0DE65511-635B-4106-BA77-95D9E195CD1D}" type="parTrans" cxnId="{694389A3-1611-4E5E-A55E-ADFF6715BCE1}">
      <dgm:prSet/>
      <dgm:spPr/>
      <dgm:t>
        <a:bodyPr/>
        <a:lstStyle/>
        <a:p>
          <a:endParaRPr lang="ru-RU"/>
        </a:p>
      </dgm:t>
    </dgm:pt>
    <dgm:pt modelId="{E44A2AC0-0C8C-4EB5-A9CE-7AC6967A2C21}" type="sibTrans" cxnId="{694389A3-1611-4E5E-A55E-ADFF6715BCE1}">
      <dgm:prSet/>
      <dgm:spPr/>
      <dgm:t>
        <a:bodyPr/>
        <a:lstStyle/>
        <a:p>
          <a:endParaRPr lang="ru-RU"/>
        </a:p>
      </dgm:t>
    </dgm:pt>
    <dgm:pt modelId="{3189D9CC-6508-4BDF-961A-6538E4AFE0F7}" type="pres">
      <dgm:prSet presAssocID="{D6371C65-11A7-4E43-B510-228C3E8D57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63B353-F4D2-4C3E-9927-4A7317FCF31C}" type="pres">
      <dgm:prSet presAssocID="{AD05055D-58F4-4F77-BAFC-A2B9A15093D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E19B4-60EC-416C-81F8-333C52E56576}" type="pres">
      <dgm:prSet presAssocID="{D51D4BBD-E7B9-4E5C-883E-E5F3D1EC80C3}" presName="sibTrans" presStyleLbl="sibTrans2D1" presStyleIdx="0" presStyleCnt="1"/>
      <dgm:spPr/>
      <dgm:t>
        <a:bodyPr/>
        <a:lstStyle/>
        <a:p>
          <a:endParaRPr lang="ru-RU"/>
        </a:p>
      </dgm:t>
    </dgm:pt>
    <dgm:pt modelId="{1FBA51A0-8D00-4EA1-8983-111BBDD9F617}" type="pres">
      <dgm:prSet presAssocID="{D51D4BBD-E7B9-4E5C-883E-E5F3D1EC80C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96AB9E8-B618-4DB8-A2EB-EC7B07AF3D34}" type="pres">
      <dgm:prSet presAssocID="{82C642EB-E7DD-4D9F-9193-F311A944A18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16F2E1-D546-422C-826B-B7D793092912}" type="presOf" srcId="{D51D4BBD-E7B9-4E5C-883E-E5F3D1EC80C3}" destId="{1FBA51A0-8D00-4EA1-8983-111BBDD9F617}" srcOrd="1" destOrd="0" presId="urn:microsoft.com/office/officeart/2005/8/layout/process1"/>
    <dgm:cxn modelId="{50A48E56-39B0-4852-ABB7-7DC098A77837}" type="presOf" srcId="{D51D4BBD-E7B9-4E5C-883E-E5F3D1EC80C3}" destId="{D54E19B4-60EC-416C-81F8-333C52E56576}" srcOrd="0" destOrd="0" presId="urn:microsoft.com/office/officeart/2005/8/layout/process1"/>
    <dgm:cxn modelId="{694389A3-1611-4E5E-A55E-ADFF6715BCE1}" srcId="{D6371C65-11A7-4E43-B510-228C3E8D575A}" destId="{82C642EB-E7DD-4D9F-9193-F311A944A18E}" srcOrd="1" destOrd="0" parTransId="{0DE65511-635B-4106-BA77-95D9E195CD1D}" sibTransId="{E44A2AC0-0C8C-4EB5-A9CE-7AC6967A2C21}"/>
    <dgm:cxn modelId="{4D10FA49-0C2C-4336-B1D9-C499DB55C37C}" type="presOf" srcId="{AD05055D-58F4-4F77-BAFC-A2B9A15093DE}" destId="{FB63B353-F4D2-4C3E-9927-4A7317FCF31C}" srcOrd="0" destOrd="0" presId="urn:microsoft.com/office/officeart/2005/8/layout/process1"/>
    <dgm:cxn modelId="{3C72F573-527E-4380-A16F-957A67CE88A0}" srcId="{D6371C65-11A7-4E43-B510-228C3E8D575A}" destId="{AD05055D-58F4-4F77-BAFC-A2B9A15093DE}" srcOrd="0" destOrd="0" parTransId="{773EFD30-E0E7-4338-87E6-6FAED2F5E02B}" sibTransId="{D51D4BBD-E7B9-4E5C-883E-E5F3D1EC80C3}"/>
    <dgm:cxn modelId="{322A0F0D-17EE-4292-A81D-F8197FE76CD3}" type="presOf" srcId="{D6371C65-11A7-4E43-B510-228C3E8D575A}" destId="{3189D9CC-6508-4BDF-961A-6538E4AFE0F7}" srcOrd="0" destOrd="0" presId="urn:microsoft.com/office/officeart/2005/8/layout/process1"/>
    <dgm:cxn modelId="{E3D8829A-CAB2-4FD7-B7EB-BA55D9392119}" type="presOf" srcId="{82C642EB-E7DD-4D9F-9193-F311A944A18E}" destId="{496AB9E8-B618-4DB8-A2EB-EC7B07AF3D34}" srcOrd="0" destOrd="0" presId="urn:microsoft.com/office/officeart/2005/8/layout/process1"/>
    <dgm:cxn modelId="{22C66410-F185-4224-90AC-1A4227C36728}" type="presParOf" srcId="{3189D9CC-6508-4BDF-961A-6538E4AFE0F7}" destId="{FB63B353-F4D2-4C3E-9927-4A7317FCF31C}" srcOrd="0" destOrd="0" presId="urn:microsoft.com/office/officeart/2005/8/layout/process1"/>
    <dgm:cxn modelId="{0B09563D-1405-443E-834F-5E51E6310554}" type="presParOf" srcId="{3189D9CC-6508-4BDF-961A-6538E4AFE0F7}" destId="{D54E19B4-60EC-416C-81F8-333C52E56576}" srcOrd="1" destOrd="0" presId="urn:microsoft.com/office/officeart/2005/8/layout/process1"/>
    <dgm:cxn modelId="{D6A818EA-D4FF-46C6-A6EC-98331E92B0F2}" type="presParOf" srcId="{D54E19B4-60EC-416C-81F8-333C52E56576}" destId="{1FBA51A0-8D00-4EA1-8983-111BBDD9F617}" srcOrd="0" destOrd="0" presId="urn:microsoft.com/office/officeart/2005/8/layout/process1"/>
    <dgm:cxn modelId="{077C412B-1FF9-4600-8332-FF4BFC7B7709}" type="presParOf" srcId="{3189D9CC-6508-4BDF-961A-6538E4AFE0F7}" destId="{496AB9E8-B618-4DB8-A2EB-EC7B07AF3D3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6371C65-11A7-4E43-B510-228C3E8D575A}" type="doc">
      <dgm:prSet loTypeId="urn:microsoft.com/office/officeart/2005/8/layout/process1" loCatId="process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D05055D-58F4-4F77-BAFC-A2B9A15093DE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ru-RU" dirty="0" smtClean="0"/>
            <a:t>КАК ПРИНЯТЬ УЧАСТИЕ В ПРОГРАММЕ?</a:t>
          </a:r>
          <a:endParaRPr lang="ru-RU" dirty="0"/>
        </a:p>
      </dgm:t>
    </dgm:pt>
    <dgm:pt modelId="{773EFD30-E0E7-4338-87E6-6FAED2F5E02B}" type="parTrans" cxnId="{3C72F573-527E-4380-A16F-957A67CE88A0}">
      <dgm:prSet/>
      <dgm:spPr/>
      <dgm:t>
        <a:bodyPr/>
        <a:lstStyle/>
        <a:p>
          <a:endParaRPr lang="ru-RU"/>
        </a:p>
      </dgm:t>
    </dgm:pt>
    <dgm:pt modelId="{D51D4BBD-E7B9-4E5C-883E-E5F3D1EC80C3}" type="sibTrans" cxnId="{3C72F573-527E-4380-A16F-957A67CE88A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2C642EB-E7DD-4D9F-9193-F311A944A18E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ru-RU" dirty="0" smtClean="0"/>
            <a:t>ПОДАТЬ ЗАЯВЛЕНИЕ </a:t>
          </a:r>
        </a:p>
        <a:p>
          <a:pPr rtl="0"/>
          <a:r>
            <a:rPr lang="ru-RU" dirty="0" smtClean="0"/>
            <a:t>В ПФР</a:t>
          </a:r>
          <a:endParaRPr lang="ru-RU" dirty="0"/>
        </a:p>
      </dgm:t>
    </dgm:pt>
    <dgm:pt modelId="{0DE65511-635B-4106-BA77-95D9E195CD1D}" type="parTrans" cxnId="{694389A3-1611-4E5E-A55E-ADFF6715BCE1}">
      <dgm:prSet/>
      <dgm:spPr/>
      <dgm:t>
        <a:bodyPr/>
        <a:lstStyle/>
        <a:p>
          <a:endParaRPr lang="ru-RU"/>
        </a:p>
      </dgm:t>
    </dgm:pt>
    <dgm:pt modelId="{E44A2AC0-0C8C-4EB5-A9CE-7AC6967A2C21}" type="sibTrans" cxnId="{694389A3-1611-4E5E-A55E-ADFF6715BCE1}">
      <dgm:prSet/>
      <dgm:spPr/>
      <dgm:t>
        <a:bodyPr/>
        <a:lstStyle/>
        <a:p>
          <a:endParaRPr lang="ru-RU"/>
        </a:p>
      </dgm:t>
    </dgm:pt>
    <dgm:pt modelId="{3189D9CC-6508-4BDF-961A-6538E4AFE0F7}" type="pres">
      <dgm:prSet presAssocID="{D6371C65-11A7-4E43-B510-228C3E8D57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63B353-F4D2-4C3E-9927-4A7317FCF31C}" type="pres">
      <dgm:prSet presAssocID="{AD05055D-58F4-4F77-BAFC-A2B9A15093D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E19B4-60EC-416C-81F8-333C52E56576}" type="pres">
      <dgm:prSet presAssocID="{D51D4BBD-E7B9-4E5C-883E-E5F3D1EC80C3}" presName="sibTrans" presStyleLbl="sibTrans2D1" presStyleIdx="0" presStyleCnt="1"/>
      <dgm:spPr/>
      <dgm:t>
        <a:bodyPr/>
        <a:lstStyle/>
        <a:p>
          <a:endParaRPr lang="ru-RU"/>
        </a:p>
      </dgm:t>
    </dgm:pt>
    <dgm:pt modelId="{1FBA51A0-8D00-4EA1-8983-111BBDD9F617}" type="pres">
      <dgm:prSet presAssocID="{D51D4BBD-E7B9-4E5C-883E-E5F3D1EC80C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96AB9E8-B618-4DB8-A2EB-EC7B07AF3D34}" type="pres">
      <dgm:prSet presAssocID="{82C642EB-E7DD-4D9F-9193-F311A944A18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77E145-2BEB-4936-9F23-EDA3FF14F114}" type="presOf" srcId="{D51D4BBD-E7B9-4E5C-883E-E5F3D1EC80C3}" destId="{1FBA51A0-8D00-4EA1-8983-111BBDD9F617}" srcOrd="1" destOrd="0" presId="urn:microsoft.com/office/officeart/2005/8/layout/process1"/>
    <dgm:cxn modelId="{F663C4A1-0009-4EBE-B86E-7727EF83C0F3}" type="presOf" srcId="{D6371C65-11A7-4E43-B510-228C3E8D575A}" destId="{3189D9CC-6508-4BDF-961A-6538E4AFE0F7}" srcOrd="0" destOrd="0" presId="urn:microsoft.com/office/officeart/2005/8/layout/process1"/>
    <dgm:cxn modelId="{7503A398-B951-474A-8B9F-1023BC3F4C6F}" type="presOf" srcId="{D51D4BBD-E7B9-4E5C-883E-E5F3D1EC80C3}" destId="{D54E19B4-60EC-416C-81F8-333C52E56576}" srcOrd="0" destOrd="0" presId="urn:microsoft.com/office/officeart/2005/8/layout/process1"/>
    <dgm:cxn modelId="{3C72F573-527E-4380-A16F-957A67CE88A0}" srcId="{D6371C65-11A7-4E43-B510-228C3E8D575A}" destId="{AD05055D-58F4-4F77-BAFC-A2B9A15093DE}" srcOrd="0" destOrd="0" parTransId="{773EFD30-E0E7-4338-87E6-6FAED2F5E02B}" sibTransId="{D51D4BBD-E7B9-4E5C-883E-E5F3D1EC80C3}"/>
    <dgm:cxn modelId="{A571AE25-8BAA-4BDC-AD68-564DCC734692}" type="presOf" srcId="{82C642EB-E7DD-4D9F-9193-F311A944A18E}" destId="{496AB9E8-B618-4DB8-A2EB-EC7B07AF3D34}" srcOrd="0" destOrd="0" presId="urn:microsoft.com/office/officeart/2005/8/layout/process1"/>
    <dgm:cxn modelId="{F3469155-AFC4-4900-8FAF-DAABB6BDEF33}" type="presOf" srcId="{AD05055D-58F4-4F77-BAFC-A2B9A15093DE}" destId="{FB63B353-F4D2-4C3E-9927-4A7317FCF31C}" srcOrd="0" destOrd="0" presId="urn:microsoft.com/office/officeart/2005/8/layout/process1"/>
    <dgm:cxn modelId="{694389A3-1611-4E5E-A55E-ADFF6715BCE1}" srcId="{D6371C65-11A7-4E43-B510-228C3E8D575A}" destId="{82C642EB-E7DD-4D9F-9193-F311A944A18E}" srcOrd="1" destOrd="0" parTransId="{0DE65511-635B-4106-BA77-95D9E195CD1D}" sibTransId="{E44A2AC0-0C8C-4EB5-A9CE-7AC6967A2C21}"/>
    <dgm:cxn modelId="{5AA27425-0C3D-4860-BC7E-F840B5686F02}" type="presParOf" srcId="{3189D9CC-6508-4BDF-961A-6538E4AFE0F7}" destId="{FB63B353-F4D2-4C3E-9927-4A7317FCF31C}" srcOrd="0" destOrd="0" presId="urn:microsoft.com/office/officeart/2005/8/layout/process1"/>
    <dgm:cxn modelId="{97C8C14C-BBB4-49A2-911B-89D35197716D}" type="presParOf" srcId="{3189D9CC-6508-4BDF-961A-6538E4AFE0F7}" destId="{D54E19B4-60EC-416C-81F8-333C52E56576}" srcOrd="1" destOrd="0" presId="urn:microsoft.com/office/officeart/2005/8/layout/process1"/>
    <dgm:cxn modelId="{7554D982-591B-46E4-BFE9-203530EBC441}" type="presParOf" srcId="{D54E19B4-60EC-416C-81F8-333C52E56576}" destId="{1FBA51A0-8D00-4EA1-8983-111BBDD9F617}" srcOrd="0" destOrd="0" presId="urn:microsoft.com/office/officeart/2005/8/layout/process1"/>
    <dgm:cxn modelId="{0DAB0878-2B82-4262-AB59-A4B1696DD827}" type="presParOf" srcId="{3189D9CC-6508-4BDF-961A-6538E4AFE0F7}" destId="{496AB9E8-B618-4DB8-A2EB-EC7B07AF3D3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E5E7AB9-C7C5-4893-85D0-59A8F5C1C0B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59C13C-2274-49B6-821A-5386A5B91E7B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Пенсии в связи с длительным выполнением профессиональной деятельности </a:t>
          </a:r>
          <a:br>
            <a:rPr lang="ru-RU" sz="2400" b="1" dirty="0" smtClean="0">
              <a:solidFill>
                <a:schemeClr val="tx1"/>
              </a:solidFill>
            </a:rPr>
          </a:br>
          <a:r>
            <a:rPr lang="ru-RU" sz="2400" b="1" dirty="0" smtClean="0">
              <a:solidFill>
                <a:schemeClr val="tx1"/>
              </a:solidFill>
            </a:rPr>
            <a:t>(без требования уплаты дополнительного тарифа)</a:t>
          </a:r>
          <a:endParaRPr lang="en-US" sz="2400" b="1" dirty="0">
            <a:solidFill>
              <a:schemeClr val="tx1"/>
            </a:solidFill>
          </a:endParaRPr>
        </a:p>
      </dgm:t>
    </dgm:pt>
    <dgm:pt modelId="{857E8C32-23A8-4D85-B6D1-8BD666F87D4D}" type="parTrans" cxnId="{57559A33-E525-45D1-B5E2-7291A3E1F8EA}">
      <dgm:prSet/>
      <dgm:spPr/>
      <dgm:t>
        <a:bodyPr/>
        <a:lstStyle/>
        <a:p>
          <a:endParaRPr lang="ru-RU" sz="2400"/>
        </a:p>
      </dgm:t>
    </dgm:pt>
    <dgm:pt modelId="{F5DE6B38-0C86-4847-B242-DDAA68AF1410}" type="sibTrans" cxnId="{57559A33-E525-45D1-B5E2-7291A3E1F8EA}">
      <dgm:prSet/>
      <dgm:spPr/>
      <dgm:t>
        <a:bodyPr/>
        <a:lstStyle/>
        <a:p>
          <a:endParaRPr lang="ru-RU" sz="2400"/>
        </a:p>
      </dgm:t>
    </dgm:pt>
    <dgm:pt modelId="{06D1D861-EAC0-4E71-B86B-E760E0F59977}">
      <dgm:prSet custT="1"/>
      <dgm:spPr/>
      <dgm:t>
        <a:bodyPr/>
        <a:lstStyle/>
        <a:p>
          <a:pPr rtl="0"/>
          <a:r>
            <a:rPr lang="ru-RU" sz="2000" b="1" dirty="0" smtClean="0"/>
            <a:t>  Поэтапное более позднее назначение пенсии (от года приобретения требуемой выслуги до 5 лет)</a:t>
          </a:r>
          <a:endParaRPr lang="en-US" sz="2000" b="1" dirty="0"/>
        </a:p>
      </dgm:t>
    </dgm:pt>
    <dgm:pt modelId="{4AA7E8D9-6223-4A80-9FBF-EDB5E9161DED}" type="parTrans" cxnId="{D10FB29F-7126-4D06-B2CD-2850B043980D}">
      <dgm:prSet/>
      <dgm:spPr/>
      <dgm:t>
        <a:bodyPr/>
        <a:lstStyle/>
        <a:p>
          <a:endParaRPr lang="ru-RU" sz="2400"/>
        </a:p>
      </dgm:t>
    </dgm:pt>
    <dgm:pt modelId="{28FEE19B-3E39-488D-81D7-32C76BCC5632}" type="sibTrans" cxnId="{D10FB29F-7126-4D06-B2CD-2850B043980D}">
      <dgm:prSet/>
      <dgm:spPr/>
      <dgm:t>
        <a:bodyPr/>
        <a:lstStyle/>
        <a:p>
          <a:endParaRPr lang="ru-RU" sz="2400"/>
        </a:p>
      </dgm:t>
    </dgm:pt>
    <dgm:pt modelId="{3D1C4B8D-15AA-47BC-80D9-7869845204F0}">
      <dgm:prSet custT="1"/>
      <dgm:spPr/>
      <dgm:t>
        <a:bodyPr/>
        <a:lstStyle/>
        <a:p>
          <a:pPr rtl="0"/>
          <a:r>
            <a:rPr lang="ru-RU" sz="2400" b="1" dirty="0" smtClean="0"/>
            <a:t>Выслуга лет не увеличивается</a:t>
          </a:r>
          <a:endParaRPr lang="en-US" sz="2400" b="1" dirty="0"/>
        </a:p>
      </dgm:t>
    </dgm:pt>
    <dgm:pt modelId="{98E86B6C-2014-4F8D-B738-F348E7E72B24}" type="parTrans" cxnId="{9A25748D-F00B-4DDA-AAE7-B4E6FAFB7098}">
      <dgm:prSet/>
      <dgm:spPr/>
      <dgm:t>
        <a:bodyPr/>
        <a:lstStyle/>
        <a:p>
          <a:endParaRPr lang="ru-RU" sz="2400"/>
        </a:p>
      </dgm:t>
    </dgm:pt>
    <dgm:pt modelId="{4C250425-E8F7-4CDC-84D8-AE5E7639FAF7}" type="sibTrans" cxnId="{9A25748D-F00B-4DDA-AAE7-B4E6FAFB7098}">
      <dgm:prSet/>
      <dgm:spPr/>
      <dgm:t>
        <a:bodyPr/>
        <a:lstStyle/>
        <a:p>
          <a:endParaRPr lang="ru-RU" sz="2400"/>
        </a:p>
      </dgm:t>
    </dgm:pt>
    <dgm:pt modelId="{2A229730-CE5A-4E8E-A485-265C62FB699D}" type="pres">
      <dgm:prSet presAssocID="{3E5E7AB9-C7C5-4893-85D0-59A8F5C1C0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543CAB-0C2D-4F8B-A919-899E07FA0D79}" type="pres">
      <dgm:prSet presAssocID="{C759C13C-2274-49B6-821A-5386A5B91E7B}" presName="boxAndChildren" presStyleCnt="0"/>
      <dgm:spPr/>
    </dgm:pt>
    <dgm:pt modelId="{593E7FFA-C585-498B-B46B-C8B1F3BA6624}" type="pres">
      <dgm:prSet presAssocID="{C759C13C-2274-49B6-821A-5386A5B91E7B}" presName="parentTextBox" presStyleLbl="node1" presStyleIdx="0" presStyleCnt="1"/>
      <dgm:spPr/>
      <dgm:t>
        <a:bodyPr/>
        <a:lstStyle/>
        <a:p>
          <a:endParaRPr lang="ru-RU"/>
        </a:p>
      </dgm:t>
    </dgm:pt>
    <dgm:pt modelId="{62C264A9-D78F-401D-A755-97C5D70EFE57}" type="pres">
      <dgm:prSet presAssocID="{C759C13C-2274-49B6-821A-5386A5B91E7B}" presName="entireBox" presStyleLbl="node1" presStyleIdx="0" presStyleCnt="1"/>
      <dgm:spPr/>
      <dgm:t>
        <a:bodyPr/>
        <a:lstStyle/>
        <a:p>
          <a:endParaRPr lang="ru-RU"/>
        </a:p>
      </dgm:t>
    </dgm:pt>
    <dgm:pt modelId="{ABAF1285-CA0E-41C8-92A4-C5C329A8A19F}" type="pres">
      <dgm:prSet presAssocID="{C759C13C-2274-49B6-821A-5386A5B91E7B}" presName="descendantBox" presStyleCnt="0"/>
      <dgm:spPr/>
    </dgm:pt>
    <dgm:pt modelId="{C118C94D-12BB-43A3-9284-1BC36F53156D}" type="pres">
      <dgm:prSet presAssocID="{06D1D861-EAC0-4E71-B86B-E760E0F59977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F7E0E-FCCD-4E5F-8BF4-64F78B2AFC85}" type="pres">
      <dgm:prSet presAssocID="{3D1C4B8D-15AA-47BC-80D9-7869845204F0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D2A044-3C1B-48B3-8A47-F78BEA9222AA}" type="presOf" srcId="{3D1C4B8D-15AA-47BC-80D9-7869845204F0}" destId="{068F7E0E-FCCD-4E5F-8BF4-64F78B2AFC85}" srcOrd="0" destOrd="0" presId="urn:microsoft.com/office/officeart/2005/8/layout/process4"/>
    <dgm:cxn modelId="{48C01B4A-3EED-4D87-A17B-4DA3B71ACB3C}" type="presOf" srcId="{C759C13C-2274-49B6-821A-5386A5B91E7B}" destId="{62C264A9-D78F-401D-A755-97C5D70EFE57}" srcOrd="1" destOrd="0" presId="urn:microsoft.com/office/officeart/2005/8/layout/process4"/>
    <dgm:cxn modelId="{57559A33-E525-45D1-B5E2-7291A3E1F8EA}" srcId="{3E5E7AB9-C7C5-4893-85D0-59A8F5C1C0B4}" destId="{C759C13C-2274-49B6-821A-5386A5B91E7B}" srcOrd="0" destOrd="0" parTransId="{857E8C32-23A8-4D85-B6D1-8BD666F87D4D}" sibTransId="{F5DE6B38-0C86-4847-B242-DDAA68AF1410}"/>
    <dgm:cxn modelId="{9A5923C8-4586-4139-A770-B997A4247713}" type="presOf" srcId="{C759C13C-2274-49B6-821A-5386A5B91E7B}" destId="{593E7FFA-C585-498B-B46B-C8B1F3BA6624}" srcOrd="0" destOrd="0" presId="urn:microsoft.com/office/officeart/2005/8/layout/process4"/>
    <dgm:cxn modelId="{1755F2D6-0CDA-4B1C-939D-C056F004D4DE}" type="presOf" srcId="{3E5E7AB9-C7C5-4893-85D0-59A8F5C1C0B4}" destId="{2A229730-CE5A-4E8E-A485-265C62FB699D}" srcOrd="0" destOrd="0" presId="urn:microsoft.com/office/officeart/2005/8/layout/process4"/>
    <dgm:cxn modelId="{0C498BA3-8C82-4B97-BD90-694A10A786F7}" type="presOf" srcId="{06D1D861-EAC0-4E71-B86B-E760E0F59977}" destId="{C118C94D-12BB-43A3-9284-1BC36F53156D}" srcOrd="0" destOrd="0" presId="urn:microsoft.com/office/officeart/2005/8/layout/process4"/>
    <dgm:cxn modelId="{D10FB29F-7126-4D06-B2CD-2850B043980D}" srcId="{C759C13C-2274-49B6-821A-5386A5B91E7B}" destId="{06D1D861-EAC0-4E71-B86B-E760E0F59977}" srcOrd="0" destOrd="0" parTransId="{4AA7E8D9-6223-4A80-9FBF-EDB5E9161DED}" sibTransId="{28FEE19B-3E39-488D-81D7-32C76BCC5632}"/>
    <dgm:cxn modelId="{9A25748D-F00B-4DDA-AAE7-B4E6FAFB7098}" srcId="{C759C13C-2274-49B6-821A-5386A5B91E7B}" destId="{3D1C4B8D-15AA-47BC-80D9-7869845204F0}" srcOrd="1" destOrd="0" parTransId="{98E86B6C-2014-4F8D-B738-F348E7E72B24}" sibTransId="{4C250425-E8F7-4CDC-84D8-AE5E7639FAF7}"/>
    <dgm:cxn modelId="{E23652D2-12AC-4B5E-A8C2-BD830F9A135F}" type="presParOf" srcId="{2A229730-CE5A-4E8E-A485-265C62FB699D}" destId="{77543CAB-0C2D-4F8B-A919-899E07FA0D79}" srcOrd="0" destOrd="0" presId="urn:microsoft.com/office/officeart/2005/8/layout/process4"/>
    <dgm:cxn modelId="{A25F967A-298D-4B73-A2B4-F5629ABCB1E8}" type="presParOf" srcId="{77543CAB-0C2D-4F8B-A919-899E07FA0D79}" destId="{593E7FFA-C585-498B-B46B-C8B1F3BA6624}" srcOrd="0" destOrd="0" presId="urn:microsoft.com/office/officeart/2005/8/layout/process4"/>
    <dgm:cxn modelId="{B6AB4164-3BEB-4A1F-A2C9-9723F4889C8D}" type="presParOf" srcId="{77543CAB-0C2D-4F8B-A919-899E07FA0D79}" destId="{62C264A9-D78F-401D-A755-97C5D70EFE57}" srcOrd="1" destOrd="0" presId="urn:microsoft.com/office/officeart/2005/8/layout/process4"/>
    <dgm:cxn modelId="{12942914-B0C8-4E08-9C1D-01C9BEC81FB2}" type="presParOf" srcId="{77543CAB-0C2D-4F8B-A919-899E07FA0D79}" destId="{ABAF1285-CA0E-41C8-92A4-C5C329A8A19F}" srcOrd="2" destOrd="0" presId="urn:microsoft.com/office/officeart/2005/8/layout/process4"/>
    <dgm:cxn modelId="{64CAFB7E-B7FE-4D7C-A0AB-CF864050216E}" type="presParOf" srcId="{ABAF1285-CA0E-41C8-92A4-C5C329A8A19F}" destId="{C118C94D-12BB-43A3-9284-1BC36F53156D}" srcOrd="0" destOrd="0" presId="urn:microsoft.com/office/officeart/2005/8/layout/process4"/>
    <dgm:cxn modelId="{DE7F8897-0255-45C7-BEF0-D9ADED34E7A5}" type="presParOf" srcId="{ABAF1285-CA0E-41C8-92A4-C5C329A8A19F}" destId="{068F7E0E-FCCD-4E5F-8BF4-64F78B2AFC8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CC664FE-E021-46FC-A5BF-88B8D73236D6}" type="doc">
      <dgm:prSet loTypeId="urn:microsoft.com/office/officeart/2005/8/layout/l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C15617F-3DB7-400C-8706-F1BC32AEF6CD}">
      <dgm:prSet custT="1"/>
      <dgm:spPr/>
      <dgm:t>
        <a:bodyPr/>
        <a:lstStyle/>
        <a:p>
          <a:pPr rtl="0"/>
          <a:r>
            <a:rPr lang="ru-RU" sz="2800" dirty="0" smtClean="0">
              <a:solidFill>
                <a:schemeClr val="accent2">
                  <a:lumMod val="75000"/>
                </a:schemeClr>
              </a:solidFill>
            </a:rPr>
            <a:t>Прибавка – 1333,55 р.</a:t>
          </a:r>
          <a:endParaRPr lang="ru-RU" sz="2800" dirty="0">
            <a:solidFill>
              <a:schemeClr val="accent2">
                <a:lumMod val="75000"/>
              </a:schemeClr>
            </a:solidFill>
          </a:endParaRPr>
        </a:p>
      </dgm:t>
    </dgm:pt>
    <dgm:pt modelId="{043E1735-98B7-4EFE-93B6-C74070B34096}" type="parTrans" cxnId="{D850B164-7C7C-4217-A010-F64734730E74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1F71331D-581A-4F2C-B9E0-1C879353FCCD}" type="sibTrans" cxnId="{D850B164-7C7C-4217-A010-F64734730E74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EDDAC176-6D68-4984-9C42-A0AD8F298C6C}">
      <dgm:prSet/>
      <dgm:spPr/>
      <dgm:t>
        <a:bodyPr/>
        <a:lstStyle/>
        <a:p>
          <a:pPr rtl="0"/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Перерасчет производится по сведениям выплатного дела. Пенсионер вправе представить документы, необходимые для перерасчета.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3E4AF228-166A-4F50-A760-E0B422F641E8}" type="parTrans" cxnId="{62075115-A008-45FD-B37A-83EBD6DC513B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2316F974-6941-41CA-BEB7-EF04BAD89EC0}" type="sibTrans" cxnId="{62075115-A008-45FD-B37A-83EBD6DC513B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CF6E3DD5-C315-46C0-9D98-37F61969DE92}">
      <dgm:prSet/>
      <dgm:spPr/>
      <dgm:t>
        <a:bodyPr/>
        <a:lstStyle/>
        <a:p>
          <a:pPr rtl="0"/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Учитывается работа в колхозах, совхозах и других сельскохозяйственных предприятиях и организациях при условии занятости в животноводстве, растениеводстве и рыбоводстве (более 500 профессий).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369D910E-C0A9-4EFF-A6A0-D2647806C511}" type="parTrans" cxnId="{1424CB57-0B4C-46F5-B6E1-72589472F9B9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6666A5C2-A75A-4248-9906-1855C933FF10}" type="sibTrans" cxnId="{1424CB57-0B4C-46F5-B6E1-72589472F9B9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5A820E54-B79D-4ADB-AE82-FB8AA07E258D}">
      <dgm:prSet custT="1"/>
      <dgm:spPr/>
      <dgm:t>
        <a:bodyPr/>
        <a:lstStyle/>
        <a:p>
          <a:pPr rtl="0"/>
          <a:r>
            <a:rPr lang="ru-RU" sz="2800" dirty="0" smtClean="0">
              <a:solidFill>
                <a:schemeClr val="accent2">
                  <a:lumMod val="75000"/>
                </a:schemeClr>
              </a:solidFill>
            </a:rPr>
            <a:t>14 344 человек в Самарской области</a:t>
          </a:r>
          <a:endParaRPr lang="ru-RU" sz="2800" dirty="0">
            <a:solidFill>
              <a:schemeClr val="accent2">
                <a:lumMod val="75000"/>
              </a:schemeClr>
            </a:solidFill>
          </a:endParaRPr>
        </a:p>
      </dgm:t>
    </dgm:pt>
    <dgm:pt modelId="{ED4F3453-C18A-4B2F-86BF-5329D29B1319}" type="parTrans" cxnId="{520221FD-1082-457C-B041-103EF8F3E1BD}">
      <dgm:prSet/>
      <dgm:spPr/>
      <dgm:t>
        <a:bodyPr/>
        <a:lstStyle/>
        <a:p>
          <a:endParaRPr lang="ru-RU"/>
        </a:p>
      </dgm:t>
    </dgm:pt>
    <dgm:pt modelId="{3A64A63C-73C3-4E46-BD24-0E393FE2DF8E}" type="sibTrans" cxnId="{520221FD-1082-457C-B041-103EF8F3E1BD}">
      <dgm:prSet/>
      <dgm:spPr/>
      <dgm:t>
        <a:bodyPr/>
        <a:lstStyle/>
        <a:p>
          <a:endParaRPr lang="ru-RU"/>
        </a:p>
      </dgm:t>
    </dgm:pt>
    <dgm:pt modelId="{EFDC3A85-F3D8-4ABE-9B08-F32F0C35D9DD}" type="pres">
      <dgm:prSet presAssocID="{6CC664FE-E021-46FC-A5BF-88B8D73236D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6F1CC0-8919-4099-85A2-755EB31AAE44}" type="pres">
      <dgm:prSet presAssocID="{5A820E54-B79D-4ADB-AE82-FB8AA07E258D}" presName="horFlow" presStyleCnt="0"/>
      <dgm:spPr/>
    </dgm:pt>
    <dgm:pt modelId="{9A8E6923-5EE4-49F0-9F47-FB44BED1476A}" type="pres">
      <dgm:prSet presAssocID="{5A820E54-B79D-4ADB-AE82-FB8AA07E258D}" presName="bigChev" presStyleLbl="node1" presStyleIdx="0" presStyleCnt="4" custScaleX="231330"/>
      <dgm:spPr/>
      <dgm:t>
        <a:bodyPr/>
        <a:lstStyle/>
        <a:p>
          <a:endParaRPr lang="ru-RU"/>
        </a:p>
      </dgm:t>
    </dgm:pt>
    <dgm:pt modelId="{FF1CA7CD-469C-4E05-AECE-7A79929A4035}" type="pres">
      <dgm:prSet presAssocID="{5A820E54-B79D-4ADB-AE82-FB8AA07E258D}" presName="vSp" presStyleCnt="0"/>
      <dgm:spPr/>
    </dgm:pt>
    <dgm:pt modelId="{15D4C7E8-B2B0-4830-93D8-AE0F48335118}" type="pres">
      <dgm:prSet presAssocID="{0C15617F-3DB7-400C-8706-F1BC32AEF6CD}" presName="horFlow" presStyleCnt="0"/>
      <dgm:spPr/>
    </dgm:pt>
    <dgm:pt modelId="{7C677908-9C28-4737-8FFB-47E0E05D31D4}" type="pres">
      <dgm:prSet presAssocID="{0C15617F-3DB7-400C-8706-F1BC32AEF6CD}" presName="bigChev" presStyleLbl="node1" presStyleIdx="1" presStyleCnt="4" custScaleX="231770"/>
      <dgm:spPr/>
      <dgm:t>
        <a:bodyPr/>
        <a:lstStyle/>
        <a:p>
          <a:endParaRPr lang="ru-RU"/>
        </a:p>
      </dgm:t>
    </dgm:pt>
    <dgm:pt modelId="{2878315E-15FA-4ED0-8339-1F06218AD49D}" type="pres">
      <dgm:prSet presAssocID="{0C15617F-3DB7-400C-8706-F1BC32AEF6CD}" presName="vSp" presStyleCnt="0"/>
      <dgm:spPr/>
    </dgm:pt>
    <dgm:pt modelId="{564042EE-BDB7-4E4E-A2CA-7095EA9D44C7}" type="pres">
      <dgm:prSet presAssocID="{EDDAC176-6D68-4984-9C42-A0AD8F298C6C}" presName="horFlow" presStyleCnt="0"/>
      <dgm:spPr/>
    </dgm:pt>
    <dgm:pt modelId="{4C132249-6D7B-445E-9E14-596225DDAF31}" type="pres">
      <dgm:prSet presAssocID="{EDDAC176-6D68-4984-9C42-A0AD8F298C6C}" presName="bigChev" presStyleLbl="node1" presStyleIdx="2" presStyleCnt="4" custScaleX="231770"/>
      <dgm:spPr/>
      <dgm:t>
        <a:bodyPr/>
        <a:lstStyle/>
        <a:p>
          <a:endParaRPr lang="ru-RU"/>
        </a:p>
      </dgm:t>
    </dgm:pt>
    <dgm:pt modelId="{9E4C1A70-AE00-436F-BFD7-90664EFBEECA}" type="pres">
      <dgm:prSet presAssocID="{EDDAC176-6D68-4984-9C42-A0AD8F298C6C}" presName="vSp" presStyleCnt="0"/>
      <dgm:spPr/>
    </dgm:pt>
    <dgm:pt modelId="{D30C7AD7-029A-4A34-AC50-7237CF9DFD9C}" type="pres">
      <dgm:prSet presAssocID="{CF6E3DD5-C315-46C0-9D98-37F61969DE92}" presName="horFlow" presStyleCnt="0"/>
      <dgm:spPr/>
    </dgm:pt>
    <dgm:pt modelId="{575F62BC-6FE3-4243-9FB3-011890D880B0}" type="pres">
      <dgm:prSet presAssocID="{CF6E3DD5-C315-46C0-9D98-37F61969DE92}" presName="bigChev" presStyleLbl="node1" presStyleIdx="3" presStyleCnt="4" custScaleX="231770"/>
      <dgm:spPr/>
      <dgm:t>
        <a:bodyPr/>
        <a:lstStyle/>
        <a:p>
          <a:endParaRPr lang="ru-RU"/>
        </a:p>
      </dgm:t>
    </dgm:pt>
  </dgm:ptLst>
  <dgm:cxnLst>
    <dgm:cxn modelId="{18923D22-BF67-4F9F-9284-560D94DB8A66}" type="presOf" srcId="{6CC664FE-E021-46FC-A5BF-88B8D73236D6}" destId="{EFDC3A85-F3D8-4ABE-9B08-F32F0C35D9DD}" srcOrd="0" destOrd="0" presId="urn:microsoft.com/office/officeart/2005/8/layout/lProcess3"/>
    <dgm:cxn modelId="{D3E94E0C-EBA6-4DB8-B5C0-5E059BB6651D}" type="presOf" srcId="{CF6E3DD5-C315-46C0-9D98-37F61969DE92}" destId="{575F62BC-6FE3-4243-9FB3-011890D880B0}" srcOrd="0" destOrd="0" presId="urn:microsoft.com/office/officeart/2005/8/layout/lProcess3"/>
    <dgm:cxn modelId="{62075115-A008-45FD-B37A-83EBD6DC513B}" srcId="{6CC664FE-E021-46FC-A5BF-88B8D73236D6}" destId="{EDDAC176-6D68-4984-9C42-A0AD8F298C6C}" srcOrd="2" destOrd="0" parTransId="{3E4AF228-166A-4F50-A760-E0B422F641E8}" sibTransId="{2316F974-6941-41CA-BEB7-EF04BAD89EC0}"/>
    <dgm:cxn modelId="{1424CB57-0B4C-46F5-B6E1-72589472F9B9}" srcId="{6CC664FE-E021-46FC-A5BF-88B8D73236D6}" destId="{CF6E3DD5-C315-46C0-9D98-37F61969DE92}" srcOrd="3" destOrd="0" parTransId="{369D910E-C0A9-4EFF-A6A0-D2647806C511}" sibTransId="{6666A5C2-A75A-4248-9906-1855C933FF10}"/>
    <dgm:cxn modelId="{520221FD-1082-457C-B041-103EF8F3E1BD}" srcId="{6CC664FE-E021-46FC-A5BF-88B8D73236D6}" destId="{5A820E54-B79D-4ADB-AE82-FB8AA07E258D}" srcOrd="0" destOrd="0" parTransId="{ED4F3453-C18A-4B2F-86BF-5329D29B1319}" sibTransId="{3A64A63C-73C3-4E46-BD24-0E393FE2DF8E}"/>
    <dgm:cxn modelId="{D850B164-7C7C-4217-A010-F64734730E74}" srcId="{6CC664FE-E021-46FC-A5BF-88B8D73236D6}" destId="{0C15617F-3DB7-400C-8706-F1BC32AEF6CD}" srcOrd="1" destOrd="0" parTransId="{043E1735-98B7-4EFE-93B6-C74070B34096}" sibTransId="{1F71331D-581A-4F2C-B9E0-1C879353FCCD}"/>
    <dgm:cxn modelId="{3AFC8C12-4D37-4D81-B516-C7E2A7FC2BAE}" type="presOf" srcId="{5A820E54-B79D-4ADB-AE82-FB8AA07E258D}" destId="{9A8E6923-5EE4-49F0-9F47-FB44BED1476A}" srcOrd="0" destOrd="0" presId="urn:microsoft.com/office/officeart/2005/8/layout/lProcess3"/>
    <dgm:cxn modelId="{37D00F0E-7CEB-4486-97C2-5FFFF4F69080}" type="presOf" srcId="{EDDAC176-6D68-4984-9C42-A0AD8F298C6C}" destId="{4C132249-6D7B-445E-9E14-596225DDAF31}" srcOrd="0" destOrd="0" presId="urn:microsoft.com/office/officeart/2005/8/layout/lProcess3"/>
    <dgm:cxn modelId="{C2A04F73-25AF-4451-B673-518C6A70927D}" type="presOf" srcId="{0C15617F-3DB7-400C-8706-F1BC32AEF6CD}" destId="{7C677908-9C28-4737-8FFB-47E0E05D31D4}" srcOrd="0" destOrd="0" presId="urn:microsoft.com/office/officeart/2005/8/layout/lProcess3"/>
    <dgm:cxn modelId="{AEDC39DB-5393-4DD9-80D7-A412E59989EC}" type="presParOf" srcId="{EFDC3A85-F3D8-4ABE-9B08-F32F0C35D9DD}" destId="{4D6F1CC0-8919-4099-85A2-755EB31AAE44}" srcOrd="0" destOrd="0" presId="urn:microsoft.com/office/officeart/2005/8/layout/lProcess3"/>
    <dgm:cxn modelId="{18CDCCB6-FE6D-4B71-8F8D-65376901998F}" type="presParOf" srcId="{4D6F1CC0-8919-4099-85A2-755EB31AAE44}" destId="{9A8E6923-5EE4-49F0-9F47-FB44BED1476A}" srcOrd="0" destOrd="0" presId="urn:microsoft.com/office/officeart/2005/8/layout/lProcess3"/>
    <dgm:cxn modelId="{2CF4BD66-A71B-4589-A106-E4B8450D0B2B}" type="presParOf" srcId="{EFDC3A85-F3D8-4ABE-9B08-F32F0C35D9DD}" destId="{FF1CA7CD-469C-4E05-AECE-7A79929A4035}" srcOrd="1" destOrd="0" presId="urn:microsoft.com/office/officeart/2005/8/layout/lProcess3"/>
    <dgm:cxn modelId="{E5DEA2A9-14DF-460A-9EA0-B047C4961E06}" type="presParOf" srcId="{EFDC3A85-F3D8-4ABE-9B08-F32F0C35D9DD}" destId="{15D4C7E8-B2B0-4830-93D8-AE0F48335118}" srcOrd="2" destOrd="0" presId="urn:microsoft.com/office/officeart/2005/8/layout/lProcess3"/>
    <dgm:cxn modelId="{20585A5F-7BFE-4C84-B62F-2F9547592903}" type="presParOf" srcId="{15D4C7E8-B2B0-4830-93D8-AE0F48335118}" destId="{7C677908-9C28-4737-8FFB-47E0E05D31D4}" srcOrd="0" destOrd="0" presId="urn:microsoft.com/office/officeart/2005/8/layout/lProcess3"/>
    <dgm:cxn modelId="{2A2D1A06-627D-4CD6-B535-79FDC68B0038}" type="presParOf" srcId="{EFDC3A85-F3D8-4ABE-9B08-F32F0C35D9DD}" destId="{2878315E-15FA-4ED0-8339-1F06218AD49D}" srcOrd="3" destOrd="0" presId="urn:microsoft.com/office/officeart/2005/8/layout/lProcess3"/>
    <dgm:cxn modelId="{3E269EA5-7F8B-4B42-AA32-DA76E62636A7}" type="presParOf" srcId="{EFDC3A85-F3D8-4ABE-9B08-F32F0C35D9DD}" destId="{564042EE-BDB7-4E4E-A2CA-7095EA9D44C7}" srcOrd="4" destOrd="0" presId="urn:microsoft.com/office/officeart/2005/8/layout/lProcess3"/>
    <dgm:cxn modelId="{F98B6EEC-DCF4-4378-AE54-AF705063FC1F}" type="presParOf" srcId="{564042EE-BDB7-4E4E-A2CA-7095EA9D44C7}" destId="{4C132249-6D7B-445E-9E14-596225DDAF31}" srcOrd="0" destOrd="0" presId="urn:microsoft.com/office/officeart/2005/8/layout/lProcess3"/>
    <dgm:cxn modelId="{27D049FA-8005-4388-85D4-66B46B04E794}" type="presParOf" srcId="{EFDC3A85-F3D8-4ABE-9B08-F32F0C35D9DD}" destId="{9E4C1A70-AE00-436F-BFD7-90664EFBEECA}" srcOrd="5" destOrd="0" presId="urn:microsoft.com/office/officeart/2005/8/layout/lProcess3"/>
    <dgm:cxn modelId="{5D3563F2-BF3F-47E3-9A4C-8B1AB2CC793F}" type="presParOf" srcId="{EFDC3A85-F3D8-4ABE-9B08-F32F0C35D9DD}" destId="{D30C7AD7-029A-4A34-AC50-7237CF9DFD9C}" srcOrd="6" destOrd="0" presId="urn:microsoft.com/office/officeart/2005/8/layout/lProcess3"/>
    <dgm:cxn modelId="{D70496A8-FC58-4E28-B5D8-3FFF9D49BA6A}" type="presParOf" srcId="{D30C7AD7-029A-4A34-AC50-7237CF9DFD9C}" destId="{575F62BC-6FE3-4243-9FB3-011890D880B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5F763F-EE04-4163-B55F-869F12997AC8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F896C6-BC57-4E72-A29E-B81863337DBA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Количество получателей пенсий – 1 003 543</a:t>
          </a:r>
        </a:p>
        <a:p>
          <a:pPr rtl="0"/>
          <a:r>
            <a:rPr lang="ru-RU" sz="2000" b="1" dirty="0" smtClean="0">
              <a:solidFill>
                <a:schemeClr val="tx1"/>
              </a:solidFill>
            </a:rPr>
            <a:t>Ежемесячные расходы – 13,79 млрд. руб. </a:t>
          </a:r>
          <a:endParaRPr lang="ru-RU" sz="2000" b="1" dirty="0">
            <a:solidFill>
              <a:schemeClr val="tx1"/>
            </a:solidFill>
          </a:endParaRPr>
        </a:p>
      </dgm:t>
    </dgm:pt>
    <dgm:pt modelId="{E633BA80-14EA-4DB3-933A-F6D8DA1D6B0F}" type="parTrans" cxnId="{9F350BCA-6908-4C65-8ADA-5E3DAA01E887}">
      <dgm:prSet/>
      <dgm:spPr/>
      <dgm:t>
        <a:bodyPr/>
        <a:lstStyle/>
        <a:p>
          <a:endParaRPr lang="ru-RU"/>
        </a:p>
      </dgm:t>
    </dgm:pt>
    <dgm:pt modelId="{9BC6E179-AEC7-4DFD-9BE6-7F1FF5345EB5}" type="sibTrans" cxnId="{9F350BCA-6908-4C65-8ADA-5E3DAA01E887}">
      <dgm:prSet/>
      <dgm:spPr/>
      <dgm:t>
        <a:bodyPr/>
        <a:lstStyle/>
        <a:p>
          <a:endParaRPr lang="ru-RU"/>
        </a:p>
      </dgm:t>
    </dgm:pt>
    <dgm:pt modelId="{C74CB850-5820-4B2D-9229-8FF07F764176}" type="pres">
      <dgm:prSet presAssocID="{8A5F763F-EE04-4163-B55F-869F12997AC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3E7F12-27EC-4D33-878D-C6EC49E149B7}" type="pres">
      <dgm:prSet presAssocID="{BAF896C6-BC57-4E72-A29E-B81863337DBA}" presName="composite" presStyleCnt="0"/>
      <dgm:spPr/>
      <dgm:t>
        <a:bodyPr/>
        <a:lstStyle/>
        <a:p>
          <a:endParaRPr lang="ru-RU"/>
        </a:p>
      </dgm:t>
    </dgm:pt>
    <dgm:pt modelId="{A356AFA2-D483-4738-A63B-D6F089F3667C}" type="pres">
      <dgm:prSet presAssocID="{BAF896C6-BC57-4E72-A29E-B81863337DBA}" presName="imgShp" presStyleLbl="fgImgPlace1" presStyleIdx="0" presStyleCnt="1" custScaleX="108919" custLinFactNeighborX="9200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A218AB-BA11-447E-8E02-80144E65005F}" type="pres">
      <dgm:prSet presAssocID="{BAF896C6-BC57-4E72-A29E-B81863337DBA}" presName="txShp" presStyleLbl="node1" presStyleIdx="0" presStyleCnt="1" custScaleX="108379" custLinFactNeighborY="7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350BCA-6908-4C65-8ADA-5E3DAA01E887}" srcId="{8A5F763F-EE04-4163-B55F-869F12997AC8}" destId="{BAF896C6-BC57-4E72-A29E-B81863337DBA}" srcOrd="0" destOrd="0" parTransId="{E633BA80-14EA-4DB3-933A-F6D8DA1D6B0F}" sibTransId="{9BC6E179-AEC7-4DFD-9BE6-7F1FF5345EB5}"/>
    <dgm:cxn modelId="{6A6C789F-182B-4072-817E-268BBABEB4F6}" type="presOf" srcId="{8A5F763F-EE04-4163-B55F-869F12997AC8}" destId="{C74CB850-5820-4B2D-9229-8FF07F764176}" srcOrd="0" destOrd="0" presId="urn:microsoft.com/office/officeart/2005/8/layout/vList3#2"/>
    <dgm:cxn modelId="{6280F001-641B-4899-BB4C-4B3A9002F3B0}" type="presOf" srcId="{BAF896C6-BC57-4E72-A29E-B81863337DBA}" destId="{47A218AB-BA11-447E-8E02-80144E65005F}" srcOrd="0" destOrd="0" presId="urn:microsoft.com/office/officeart/2005/8/layout/vList3#2"/>
    <dgm:cxn modelId="{48F67659-34D6-47BB-9B1C-84DD595B021F}" type="presParOf" srcId="{C74CB850-5820-4B2D-9229-8FF07F764176}" destId="{2D3E7F12-27EC-4D33-878D-C6EC49E149B7}" srcOrd="0" destOrd="0" presId="urn:microsoft.com/office/officeart/2005/8/layout/vList3#2"/>
    <dgm:cxn modelId="{9FA5C07E-5157-4954-9A1A-79F1E8C32D43}" type="presParOf" srcId="{2D3E7F12-27EC-4D33-878D-C6EC49E149B7}" destId="{A356AFA2-D483-4738-A63B-D6F089F3667C}" srcOrd="0" destOrd="0" presId="urn:microsoft.com/office/officeart/2005/8/layout/vList3#2"/>
    <dgm:cxn modelId="{EA9DBA70-2E9B-4B73-84B9-7A3DBDC54010}" type="presParOf" srcId="{2D3E7F12-27EC-4D33-878D-C6EC49E149B7}" destId="{47A218AB-BA11-447E-8E02-80144E65005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624EB8D-FEAF-485C-B55A-9C548A5C32DA}" type="doc">
      <dgm:prSet loTypeId="urn:microsoft.com/office/officeart/2005/8/layout/default#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B861104-16C0-4850-AA5F-5DA75423854E}">
      <dgm:prSet phldrT="[Текст]" custT="1"/>
      <dgm:spPr/>
      <dgm:t>
        <a:bodyPr/>
        <a:lstStyle/>
        <a:p>
          <a:pPr algn="ctr"/>
          <a:r>
            <a:rPr lang="ru-RU" sz="1400" smtClean="0"/>
            <a:t>  </a:t>
          </a:r>
          <a:r>
            <a:rPr lang="ru-RU" sz="2000" b="1" smtClean="0">
              <a:latin typeface="Times New Roman" pitchFamily="18" charset="0"/>
              <a:cs typeface="Times New Roman" pitchFamily="18" charset="0"/>
            </a:rPr>
            <a:t>Мужчинам, имеющим  страховой стаж  не менее 42 лет  </a:t>
          </a:r>
        </a:p>
        <a:p>
          <a:pPr algn="l"/>
          <a:endParaRPr lang="ru-RU" sz="200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000" b="1" smtClean="0">
              <a:latin typeface="Times New Roman" pitchFamily="18" charset="0"/>
              <a:cs typeface="Times New Roman" pitchFamily="18" charset="0"/>
            </a:rPr>
            <a:t>Женщинам -  не менее 37 лет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E6BDE48-C136-43B1-A8FD-CBF9978B35CC}" type="parTrans" cxnId="{592178F7-75D2-46FB-B49E-A9480E2F241F}">
      <dgm:prSet/>
      <dgm:spPr/>
      <dgm:t>
        <a:bodyPr/>
        <a:lstStyle/>
        <a:p>
          <a:endParaRPr lang="ru-RU"/>
        </a:p>
      </dgm:t>
    </dgm:pt>
    <dgm:pt modelId="{7DCA540C-0ED5-4FFE-A68B-6055D6B961A1}" type="sibTrans" cxnId="{592178F7-75D2-46FB-B49E-A9480E2F241F}">
      <dgm:prSet/>
      <dgm:spPr/>
      <dgm:t>
        <a:bodyPr/>
        <a:lstStyle/>
        <a:p>
          <a:endParaRPr lang="ru-RU"/>
        </a:p>
      </dgm:t>
    </dgm:pt>
    <dgm:pt modelId="{3244F476-2DB5-48AE-98F4-8BD9A0B20276}">
      <dgm:prSet phldrT="[Текст]"/>
      <dgm:spPr/>
      <dgm:t>
        <a:bodyPr/>
        <a:lstStyle/>
        <a:p>
          <a:pPr algn="ctr"/>
          <a:r>
            <a:rPr lang="ru-RU" dirty="0" smtClean="0"/>
            <a:t>В страховой стаж включаются:</a:t>
          </a:r>
        </a:p>
        <a:p>
          <a:pPr algn="l"/>
          <a:r>
            <a:rPr lang="ru-RU" dirty="0" smtClean="0"/>
            <a:t> </a:t>
          </a:r>
          <a:r>
            <a:rPr lang="ru-RU" dirty="0" smtClean="0">
              <a:solidFill>
                <a:srgbClr val="C00000"/>
              </a:solidFill>
              <a:sym typeface="Wingdings"/>
            </a:rPr>
            <a:t></a:t>
          </a:r>
          <a:r>
            <a:rPr lang="ru-RU" dirty="0" smtClean="0"/>
            <a:t>периоды работы и (или) иной деятельности, которые выполнялись на территории Российской Федерации, при условии, что за эти периоды начислялись и уплачивались страховые взносы в Пенсионный фонд Российской Федерации.</a:t>
          </a:r>
        </a:p>
        <a:p>
          <a:pPr algn="l"/>
          <a:r>
            <a:rPr lang="ru-RU" dirty="0" smtClean="0">
              <a:solidFill>
                <a:srgbClr val="C00000"/>
              </a:solidFill>
              <a:sym typeface="Wingdings"/>
            </a:rPr>
            <a:t></a:t>
          </a:r>
          <a:r>
            <a:rPr lang="ru-RU" dirty="0" smtClean="0"/>
            <a:t>период получения пособия по обязательному социальному страхованию в период временной нетрудоспособности</a:t>
          </a:r>
        </a:p>
      </dgm:t>
    </dgm:pt>
    <dgm:pt modelId="{DD9F7EBB-7A4E-4FE3-AEBE-CA581808303F}" type="parTrans" cxnId="{07380B24-5A5B-4450-AA40-CB0C97A7C939}">
      <dgm:prSet/>
      <dgm:spPr/>
      <dgm:t>
        <a:bodyPr/>
        <a:lstStyle/>
        <a:p>
          <a:endParaRPr lang="ru-RU"/>
        </a:p>
      </dgm:t>
    </dgm:pt>
    <dgm:pt modelId="{B4969945-8CA6-4359-AB51-03605E0BEC31}" type="sibTrans" cxnId="{07380B24-5A5B-4450-AA40-CB0C97A7C939}">
      <dgm:prSet/>
      <dgm:spPr/>
      <dgm:t>
        <a:bodyPr/>
        <a:lstStyle/>
        <a:p>
          <a:endParaRPr lang="ru-RU"/>
        </a:p>
      </dgm:t>
    </dgm:pt>
    <dgm:pt modelId="{238D286D-1792-41B5-A576-B40149D8B7CE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Страховая пенсия назначается на 24 месяца ранее общеустановленного срока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FABC59B-C666-4F0E-8FC4-CC52265EE042}" type="parTrans" cxnId="{4F888858-BE77-4308-9833-CDC3EC619317}">
      <dgm:prSet/>
      <dgm:spPr/>
      <dgm:t>
        <a:bodyPr/>
        <a:lstStyle/>
        <a:p>
          <a:endParaRPr lang="ru-RU"/>
        </a:p>
      </dgm:t>
    </dgm:pt>
    <dgm:pt modelId="{363A981F-7372-4B05-8743-2C7C8E06D124}" type="sibTrans" cxnId="{4F888858-BE77-4308-9833-CDC3EC619317}">
      <dgm:prSet/>
      <dgm:spPr/>
      <dgm:t>
        <a:bodyPr/>
        <a:lstStyle/>
        <a:p>
          <a:endParaRPr lang="ru-RU"/>
        </a:p>
      </dgm:t>
    </dgm:pt>
    <dgm:pt modelId="{8F6F170A-4FD4-4732-B454-49129DFA50BE}" type="pres">
      <dgm:prSet presAssocID="{D624EB8D-FEAF-485C-B55A-9C548A5C32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DBBB66-7044-4BEA-BE7F-D65A886732FB}" type="pres">
      <dgm:prSet presAssocID="{0B861104-16C0-4850-AA5F-5DA7542385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59AC9-4BC5-42D2-B9D6-336FC1AA4E3F}" type="pres">
      <dgm:prSet presAssocID="{7DCA540C-0ED5-4FFE-A68B-6055D6B961A1}" presName="sibTrans" presStyleCnt="0"/>
      <dgm:spPr/>
    </dgm:pt>
    <dgm:pt modelId="{F64EDB23-5212-4CFA-95E0-6FEFF4B96ED6}" type="pres">
      <dgm:prSet presAssocID="{238D286D-1792-41B5-A576-B40149D8B7CE}" presName="node" presStyleLbl="node1" presStyleIdx="1" presStyleCnt="3" custLinFactNeighborX="7037" custLinFactNeighborY="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F8834-D577-4F02-BA5B-2F881EFD73BC}" type="pres">
      <dgm:prSet presAssocID="{363A981F-7372-4B05-8743-2C7C8E06D124}" presName="sibTrans" presStyleCnt="0"/>
      <dgm:spPr/>
    </dgm:pt>
    <dgm:pt modelId="{A7C01308-FB79-4E26-BF4F-30786EB42CCE}" type="pres">
      <dgm:prSet presAssocID="{3244F476-2DB5-48AE-98F4-8BD9A0B20276}" presName="node" presStyleLbl="node1" presStyleIdx="2" presStyleCnt="3" custScaleX="216663" custLinFactNeighborX="3704" custLinFactNeighborY="-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F37BFD-228A-42F8-A744-6B8E10FD64C5}" type="presOf" srcId="{3244F476-2DB5-48AE-98F4-8BD9A0B20276}" destId="{A7C01308-FB79-4E26-BF4F-30786EB42CCE}" srcOrd="0" destOrd="0" presId="urn:microsoft.com/office/officeart/2005/8/layout/default#1"/>
    <dgm:cxn modelId="{C30B32AD-98F6-41F0-A676-91E368BAA2E4}" type="presOf" srcId="{D624EB8D-FEAF-485C-B55A-9C548A5C32DA}" destId="{8F6F170A-4FD4-4732-B454-49129DFA50BE}" srcOrd="0" destOrd="0" presId="urn:microsoft.com/office/officeart/2005/8/layout/default#1"/>
    <dgm:cxn modelId="{4F888858-BE77-4308-9833-CDC3EC619317}" srcId="{D624EB8D-FEAF-485C-B55A-9C548A5C32DA}" destId="{238D286D-1792-41B5-A576-B40149D8B7CE}" srcOrd="1" destOrd="0" parTransId="{1FABC59B-C666-4F0E-8FC4-CC52265EE042}" sibTransId="{363A981F-7372-4B05-8743-2C7C8E06D124}"/>
    <dgm:cxn modelId="{E22B495A-946A-42FA-AE9E-E003C0F950C8}" type="presOf" srcId="{238D286D-1792-41B5-A576-B40149D8B7CE}" destId="{F64EDB23-5212-4CFA-95E0-6FEFF4B96ED6}" srcOrd="0" destOrd="0" presId="urn:microsoft.com/office/officeart/2005/8/layout/default#1"/>
    <dgm:cxn modelId="{07380B24-5A5B-4450-AA40-CB0C97A7C939}" srcId="{D624EB8D-FEAF-485C-B55A-9C548A5C32DA}" destId="{3244F476-2DB5-48AE-98F4-8BD9A0B20276}" srcOrd="2" destOrd="0" parTransId="{DD9F7EBB-7A4E-4FE3-AEBE-CA581808303F}" sibTransId="{B4969945-8CA6-4359-AB51-03605E0BEC31}"/>
    <dgm:cxn modelId="{C905A69A-C24C-4038-B85A-67512B762237}" type="presOf" srcId="{0B861104-16C0-4850-AA5F-5DA75423854E}" destId="{17DBBB66-7044-4BEA-BE7F-D65A886732FB}" srcOrd="0" destOrd="0" presId="urn:microsoft.com/office/officeart/2005/8/layout/default#1"/>
    <dgm:cxn modelId="{592178F7-75D2-46FB-B49E-A9480E2F241F}" srcId="{D624EB8D-FEAF-485C-B55A-9C548A5C32DA}" destId="{0B861104-16C0-4850-AA5F-5DA75423854E}" srcOrd="0" destOrd="0" parTransId="{3E6BDE48-C136-43B1-A8FD-CBF9978B35CC}" sibTransId="{7DCA540C-0ED5-4FFE-A68B-6055D6B961A1}"/>
    <dgm:cxn modelId="{C55EE813-36D0-44E6-AC9C-EE34A0E660EC}" type="presParOf" srcId="{8F6F170A-4FD4-4732-B454-49129DFA50BE}" destId="{17DBBB66-7044-4BEA-BE7F-D65A886732FB}" srcOrd="0" destOrd="0" presId="urn:microsoft.com/office/officeart/2005/8/layout/default#1"/>
    <dgm:cxn modelId="{BE7B2D4C-BBC1-4ED0-ADAF-50B1F0D1DF25}" type="presParOf" srcId="{8F6F170A-4FD4-4732-B454-49129DFA50BE}" destId="{79659AC9-4BC5-42D2-B9D6-336FC1AA4E3F}" srcOrd="1" destOrd="0" presId="urn:microsoft.com/office/officeart/2005/8/layout/default#1"/>
    <dgm:cxn modelId="{22729A03-A506-4B75-8630-7180B2CA26B0}" type="presParOf" srcId="{8F6F170A-4FD4-4732-B454-49129DFA50BE}" destId="{F64EDB23-5212-4CFA-95E0-6FEFF4B96ED6}" srcOrd="2" destOrd="0" presId="urn:microsoft.com/office/officeart/2005/8/layout/default#1"/>
    <dgm:cxn modelId="{6822CC9F-067A-4A5A-86DA-58EBAE1D8F92}" type="presParOf" srcId="{8F6F170A-4FD4-4732-B454-49129DFA50BE}" destId="{3CBF8834-D577-4F02-BA5B-2F881EFD73BC}" srcOrd="3" destOrd="0" presId="urn:microsoft.com/office/officeart/2005/8/layout/default#1"/>
    <dgm:cxn modelId="{1EC036AF-C86F-4EB3-9F83-244A1026F244}" type="presParOf" srcId="{8F6F170A-4FD4-4732-B454-49129DFA50BE}" destId="{A7C01308-FB79-4E26-BF4F-30786EB42CCE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1FA2624-7FB3-4AFD-8CF8-461CB393CB46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CCF437D-6105-480B-B5DA-3996076532FA}">
      <dgm:prSet/>
      <dgm:spPr/>
      <dgm:t>
        <a:bodyPr/>
        <a:lstStyle/>
        <a:p>
          <a:pPr rtl="0"/>
          <a:r>
            <a:rPr lang="ru-RU" dirty="0" smtClean="0"/>
            <a:t>Административная (уголовная) ответственность за необоснованное увольнение работника </a:t>
          </a:r>
          <a:r>
            <a:rPr lang="ru-RU" dirty="0" err="1" smtClean="0"/>
            <a:t>предпенсионного</a:t>
          </a:r>
          <a:r>
            <a:rPr lang="ru-RU" dirty="0" smtClean="0"/>
            <a:t> возраста, отказ в приеме на работу по причине возраста</a:t>
          </a:r>
          <a:endParaRPr lang="ru-RU" dirty="0"/>
        </a:p>
      </dgm:t>
    </dgm:pt>
    <dgm:pt modelId="{F8282E5C-E504-4DC2-BB94-DA4B4597F40D}" type="parTrans" cxnId="{97F227D7-0FCC-45AA-BE2F-75F435C09D1D}">
      <dgm:prSet/>
      <dgm:spPr/>
      <dgm:t>
        <a:bodyPr/>
        <a:lstStyle/>
        <a:p>
          <a:endParaRPr lang="ru-RU"/>
        </a:p>
      </dgm:t>
    </dgm:pt>
    <dgm:pt modelId="{A62F13E5-8909-40B2-8796-3E9FA115907F}" type="sibTrans" cxnId="{97F227D7-0FCC-45AA-BE2F-75F435C09D1D}">
      <dgm:prSet/>
      <dgm:spPr/>
      <dgm:t>
        <a:bodyPr/>
        <a:lstStyle/>
        <a:p>
          <a:endParaRPr lang="ru-RU"/>
        </a:p>
      </dgm:t>
    </dgm:pt>
    <dgm:pt modelId="{94268E83-2923-4C09-898A-E53603FEE535}">
      <dgm:prSet/>
      <dgm:spPr/>
      <dgm:t>
        <a:bodyPr/>
        <a:lstStyle/>
        <a:p>
          <a:pPr rtl="0"/>
          <a:r>
            <a:rPr lang="ru-RU" dirty="0" smtClean="0"/>
            <a:t>Стимулы для бизнеса принимать на работу/сохранять рабочие места для граждан </a:t>
          </a:r>
          <a:r>
            <a:rPr lang="ru-RU" dirty="0" err="1" smtClean="0"/>
            <a:t>предпенсионного</a:t>
          </a:r>
          <a:r>
            <a:rPr lang="ru-RU" dirty="0" smtClean="0"/>
            <a:t> возраста</a:t>
          </a:r>
          <a:endParaRPr lang="ru-RU" dirty="0"/>
        </a:p>
      </dgm:t>
    </dgm:pt>
    <dgm:pt modelId="{B211915D-5625-4101-926F-67DBD694E242}" type="parTrans" cxnId="{C34DC411-A219-4B13-A49D-D32523977F52}">
      <dgm:prSet/>
      <dgm:spPr/>
      <dgm:t>
        <a:bodyPr/>
        <a:lstStyle/>
        <a:p>
          <a:endParaRPr lang="ru-RU"/>
        </a:p>
      </dgm:t>
    </dgm:pt>
    <dgm:pt modelId="{D87B0A69-0E38-4B77-AAEB-293A1663CBB7}" type="sibTrans" cxnId="{C34DC411-A219-4B13-A49D-D32523977F52}">
      <dgm:prSet/>
      <dgm:spPr/>
      <dgm:t>
        <a:bodyPr/>
        <a:lstStyle/>
        <a:p>
          <a:endParaRPr lang="ru-RU"/>
        </a:p>
      </dgm:t>
    </dgm:pt>
    <dgm:pt modelId="{8C12E9D0-CB72-4557-83A2-B389602D8917}">
      <dgm:prSet/>
      <dgm:spPr/>
      <dgm:t>
        <a:bodyPr/>
        <a:lstStyle/>
        <a:p>
          <a:pPr rtl="0"/>
          <a:r>
            <a:rPr lang="ru-RU" dirty="0" smtClean="0"/>
            <a:t>Программа по повышению квалификации для граждан </a:t>
          </a:r>
          <a:r>
            <a:rPr lang="ru-RU" dirty="0" err="1" smtClean="0"/>
            <a:t>предпенсионного</a:t>
          </a:r>
          <a:r>
            <a:rPr lang="ru-RU" dirty="0" smtClean="0"/>
            <a:t> возраста</a:t>
          </a:r>
          <a:endParaRPr lang="ru-RU" dirty="0"/>
        </a:p>
      </dgm:t>
    </dgm:pt>
    <dgm:pt modelId="{76A046AA-37DF-40D5-B036-46D8B1F87930}" type="parTrans" cxnId="{1EE7F4F1-C943-410D-94DD-F94585D35A0B}">
      <dgm:prSet/>
      <dgm:spPr/>
      <dgm:t>
        <a:bodyPr/>
        <a:lstStyle/>
        <a:p>
          <a:endParaRPr lang="ru-RU"/>
        </a:p>
      </dgm:t>
    </dgm:pt>
    <dgm:pt modelId="{8CC90FC7-7232-4FB8-A78B-902373B9FDB4}" type="sibTrans" cxnId="{1EE7F4F1-C943-410D-94DD-F94585D35A0B}">
      <dgm:prSet/>
      <dgm:spPr/>
      <dgm:t>
        <a:bodyPr/>
        <a:lstStyle/>
        <a:p>
          <a:endParaRPr lang="ru-RU"/>
        </a:p>
      </dgm:t>
    </dgm:pt>
    <dgm:pt modelId="{80454523-3998-4053-8AED-C6C69A204C44}">
      <dgm:prSet/>
      <dgm:spPr/>
      <dgm:t>
        <a:bodyPr/>
        <a:lstStyle/>
        <a:p>
          <a:pPr rtl="0"/>
          <a:r>
            <a:rPr lang="ru-RU" dirty="0" smtClean="0"/>
            <a:t>Увеличение максимального размера пособия по безработице для граждан </a:t>
          </a:r>
          <a:r>
            <a:rPr lang="ru-RU" dirty="0" err="1" smtClean="0"/>
            <a:t>предпенсионного</a:t>
          </a:r>
          <a:r>
            <a:rPr lang="ru-RU" dirty="0" smtClean="0"/>
            <a:t> возраста: увеличение в 2 раза </a:t>
          </a:r>
          <a:r>
            <a:rPr lang="ru-RU" b="1" dirty="0" smtClean="0"/>
            <a:t>с 4 900 руб. до 11 280 руб</a:t>
          </a:r>
          <a:r>
            <a:rPr lang="ru-RU" dirty="0" smtClean="0"/>
            <a:t>. с 1 января 2019 года (период выплаты – 1 год)</a:t>
          </a:r>
          <a:endParaRPr lang="ru-RU" dirty="0"/>
        </a:p>
      </dgm:t>
    </dgm:pt>
    <dgm:pt modelId="{7FD99BC9-7122-4745-A2DB-F6D736652C21}" type="parTrans" cxnId="{7C50E3E1-2FFD-4A69-AA85-7317987658FA}">
      <dgm:prSet/>
      <dgm:spPr/>
      <dgm:t>
        <a:bodyPr/>
        <a:lstStyle/>
        <a:p>
          <a:endParaRPr lang="ru-RU"/>
        </a:p>
      </dgm:t>
    </dgm:pt>
    <dgm:pt modelId="{3B7E4575-DF4B-414B-A6F4-D42A747ED3D4}" type="sibTrans" cxnId="{7C50E3E1-2FFD-4A69-AA85-7317987658FA}">
      <dgm:prSet/>
      <dgm:spPr/>
      <dgm:t>
        <a:bodyPr/>
        <a:lstStyle/>
        <a:p>
          <a:endParaRPr lang="ru-RU"/>
        </a:p>
      </dgm:t>
    </dgm:pt>
    <dgm:pt modelId="{31EBF827-89A2-4284-B707-BA5A05736CBC}">
      <dgm:prSet/>
      <dgm:spPr/>
      <dgm:t>
        <a:bodyPr/>
        <a:lstStyle/>
        <a:p>
          <a:pPr rtl="0"/>
          <a:r>
            <a:rPr lang="ru-RU" dirty="0" smtClean="0"/>
            <a:t>Закрепление обязанности работодателей ежегодно предоставлять работнику </a:t>
          </a:r>
          <a:r>
            <a:rPr lang="ru-RU" dirty="0" err="1" smtClean="0"/>
            <a:t>предпенсионного</a:t>
          </a:r>
          <a:r>
            <a:rPr lang="ru-RU" dirty="0" smtClean="0"/>
            <a:t> возраста 2 дня на бесплатную диспансеризацию с сохранением заработной платы.</a:t>
          </a:r>
          <a:endParaRPr lang="ru-RU" dirty="0"/>
        </a:p>
      </dgm:t>
    </dgm:pt>
    <dgm:pt modelId="{9463BD03-119D-4A18-B835-73164732E850}" type="parTrans" cxnId="{F90AD0E7-AE12-40EC-8A03-8917A3501FDA}">
      <dgm:prSet/>
      <dgm:spPr/>
      <dgm:t>
        <a:bodyPr/>
        <a:lstStyle/>
        <a:p>
          <a:endParaRPr lang="ru-RU"/>
        </a:p>
      </dgm:t>
    </dgm:pt>
    <dgm:pt modelId="{50DF9C14-6576-402B-A302-8823892CE3CF}" type="sibTrans" cxnId="{F90AD0E7-AE12-40EC-8A03-8917A3501FDA}">
      <dgm:prSet/>
      <dgm:spPr/>
      <dgm:t>
        <a:bodyPr/>
        <a:lstStyle/>
        <a:p>
          <a:endParaRPr lang="ru-RU"/>
        </a:p>
      </dgm:t>
    </dgm:pt>
    <dgm:pt modelId="{E6C0E953-0EBA-4B5F-8273-B6AADCF0C0BA}" type="pres">
      <dgm:prSet presAssocID="{A1FA2624-7FB3-4AFD-8CF8-461CB393CB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108C59-E9CD-4F9C-BD3C-DCA44DA1B28F}" type="pres">
      <dgm:prSet presAssocID="{6CCF437D-6105-480B-B5DA-3996076532F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5080-CC4D-4EC2-85CD-4BB7C90EA1B8}" type="pres">
      <dgm:prSet presAssocID="{A62F13E5-8909-40B2-8796-3E9FA115907F}" presName="spacer" presStyleCnt="0"/>
      <dgm:spPr/>
    </dgm:pt>
    <dgm:pt modelId="{5CDE1EB9-2BC4-473A-BEB3-FFF52E6D0215}" type="pres">
      <dgm:prSet presAssocID="{94268E83-2923-4C09-898A-E53603FEE53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7C153-0E33-428A-9A9C-8D65D0ED0BD8}" type="pres">
      <dgm:prSet presAssocID="{D87B0A69-0E38-4B77-AAEB-293A1663CBB7}" presName="spacer" presStyleCnt="0"/>
      <dgm:spPr/>
    </dgm:pt>
    <dgm:pt modelId="{AEAB1201-0E87-4DDA-BE90-2DEADB1AF8A1}" type="pres">
      <dgm:prSet presAssocID="{8C12E9D0-CB72-4557-83A2-B389602D89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94CF8-D499-4EEB-B1A6-CE5DE46FF490}" type="pres">
      <dgm:prSet presAssocID="{8CC90FC7-7232-4FB8-A78B-902373B9FDB4}" presName="spacer" presStyleCnt="0"/>
      <dgm:spPr/>
    </dgm:pt>
    <dgm:pt modelId="{D71A7890-3828-4688-8416-47098F527331}" type="pres">
      <dgm:prSet presAssocID="{80454523-3998-4053-8AED-C6C69A204C4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CFAFF-57E7-4A83-A5D3-CFB4E6CF7545}" type="pres">
      <dgm:prSet presAssocID="{3B7E4575-DF4B-414B-A6F4-D42A747ED3D4}" presName="spacer" presStyleCnt="0"/>
      <dgm:spPr/>
    </dgm:pt>
    <dgm:pt modelId="{C81743D8-B983-4CEE-8D32-6FAFE35B1863}" type="pres">
      <dgm:prSet presAssocID="{31EBF827-89A2-4284-B707-BA5A05736CB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A118F4-6483-4AF0-8192-F7E6F1331F66}" type="presOf" srcId="{31EBF827-89A2-4284-B707-BA5A05736CBC}" destId="{C81743D8-B983-4CEE-8D32-6FAFE35B1863}" srcOrd="0" destOrd="0" presId="urn:microsoft.com/office/officeart/2005/8/layout/vList2"/>
    <dgm:cxn modelId="{1EE7F4F1-C943-410D-94DD-F94585D35A0B}" srcId="{A1FA2624-7FB3-4AFD-8CF8-461CB393CB46}" destId="{8C12E9D0-CB72-4557-83A2-B389602D8917}" srcOrd="2" destOrd="0" parTransId="{76A046AA-37DF-40D5-B036-46D8B1F87930}" sibTransId="{8CC90FC7-7232-4FB8-A78B-902373B9FDB4}"/>
    <dgm:cxn modelId="{7C50E3E1-2FFD-4A69-AA85-7317987658FA}" srcId="{A1FA2624-7FB3-4AFD-8CF8-461CB393CB46}" destId="{80454523-3998-4053-8AED-C6C69A204C44}" srcOrd="3" destOrd="0" parTransId="{7FD99BC9-7122-4745-A2DB-F6D736652C21}" sibTransId="{3B7E4575-DF4B-414B-A6F4-D42A747ED3D4}"/>
    <dgm:cxn modelId="{8AC2C121-03BA-4B56-81B5-497D8B9F22FA}" type="presOf" srcId="{6CCF437D-6105-480B-B5DA-3996076532FA}" destId="{80108C59-E9CD-4F9C-BD3C-DCA44DA1B28F}" srcOrd="0" destOrd="0" presId="urn:microsoft.com/office/officeart/2005/8/layout/vList2"/>
    <dgm:cxn modelId="{5635E2EF-499C-43D8-9004-24DC38D9A1BE}" type="presOf" srcId="{8C12E9D0-CB72-4557-83A2-B389602D8917}" destId="{AEAB1201-0E87-4DDA-BE90-2DEADB1AF8A1}" srcOrd="0" destOrd="0" presId="urn:microsoft.com/office/officeart/2005/8/layout/vList2"/>
    <dgm:cxn modelId="{F90AD0E7-AE12-40EC-8A03-8917A3501FDA}" srcId="{A1FA2624-7FB3-4AFD-8CF8-461CB393CB46}" destId="{31EBF827-89A2-4284-B707-BA5A05736CBC}" srcOrd="4" destOrd="0" parTransId="{9463BD03-119D-4A18-B835-73164732E850}" sibTransId="{50DF9C14-6576-402B-A302-8823892CE3CF}"/>
    <dgm:cxn modelId="{97F227D7-0FCC-45AA-BE2F-75F435C09D1D}" srcId="{A1FA2624-7FB3-4AFD-8CF8-461CB393CB46}" destId="{6CCF437D-6105-480B-B5DA-3996076532FA}" srcOrd="0" destOrd="0" parTransId="{F8282E5C-E504-4DC2-BB94-DA4B4597F40D}" sibTransId="{A62F13E5-8909-40B2-8796-3E9FA115907F}"/>
    <dgm:cxn modelId="{203DB6B3-92CB-4FF2-8A93-913B766146B8}" type="presOf" srcId="{80454523-3998-4053-8AED-C6C69A204C44}" destId="{D71A7890-3828-4688-8416-47098F527331}" srcOrd="0" destOrd="0" presId="urn:microsoft.com/office/officeart/2005/8/layout/vList2"/>
    <dgm:cxn modelId="{47114C55-0004-4001-BA14-93F9F6AABFDD}" type="presOf" srcId="{94268E83-2923-4C09-898A-E53603FEE535}" destId="{5CDE1EB9-2BC4-473A-BEB3-FFF52E6D0215}" srcOrd="0" destOrd="0" presId="urn:microsoft.com/office/officeart/2005/8/layout/vList2"/>
    <dgm:cxn modelId="{6730FB0F-829D-41D6-BDBE-736615D83ED0}" type="presOf" srcId="{A1FA2624-7FB3-4AFD-8CF8-461CB393CB46}" destId="{E6C0E953-0EBA-4B5F-8273-B6AADCF0C0BA}" srcOrd="0" destOrd="0" presId="urn:microsoft.com/office/officeart/2005/8/layout/vList2"/>
    <dgm:cxn modelId="{C34DC411-A219-4B13-A49D-D32523977F52}" srcId="{A1FA2624-7FB3-4AFD-8CF8-461CB393CB46}" destId="{94268E83-2923-4C09-898A-E53603FEE535}" srcOrd="1" destOrd="0" parTransId="{B211915D-5625-4101-926F-67DBD694E242}" sibTransId="{D87B0A69-0E38-4B77-AAEB-293A1663CBB7}"/>
    <dgm:cxn modelId="{E507CF7C-FD8B-4F91-9AD8-58A523229000}" type="presParOf" srcId="{E6C0E953-0EBA-4B5F-8273-B6AADCF0C0BA}" destId="{80108C59-E9CD-4F9C-BD3C-DCA44DA1B28F}" srcOrd="0" destOrd="0" presId="urn:microsoft.com/office/officeart/2005/8/layout/vList2"/>
    <dgm:cxn modelId="{AF1DE4EB-44A0-434E-B047-FDD6DB16F172}" type="presParOf" srcId="{E6C0E953-0EBA-4B5F-8273-B6AADCF0C0BA}" destId="{7B675080-CC4D-4EC2-85CD-4BB7C90EA1B8}" srcOrd="1" destOrd="0" presId="urn:microsoft.com/office/officeart/2005/8/layout/vList2"/>
    <dgm:cxn modelId="{C7A848CF-0231-4885-BC8A-0D7D572FC994}" type="presParOf" srcId="{E6C0E953-0EBA-4B5F-8273-B6AADCF0C0BA}" destId="{5CDE1EB9-2BC4-473A-BEB3-FFF52E6D0215}" srcOrd="2" destOrd="0" presId="urn:microsoft.com/office/officeart/2005/8/layout/vList2"/>
    <dgm:cxn modelId="{C8C791EA-4B57-48F4-B377-BBFF18D5A3C4}" type="presParOf" srcId="{E6C0E953-0EBA-4B5F-8273-B6AADCF0C0BA}" destId="{F397C153-0E33-428A-9A9C-8D65D0ED0BD8}" srcOrd="3" destOrd="0" presId="urn:microsoft.com/office/officeart/2005/8/layout/vList2"/>
    <dgm:cxn modelId="{FE1ED4A4-12E4-46E1-BCD0-4523F532B30E}" type="presParOf" srcId="{E6C0E953-0EBA-4B5F-8273-B6AADCF0C0BA}" destId="{AEAB1201-0E87-4DDA-BE90-2DEADB1AF8A1}" srcOrd="4" destOrd="0" presId="urn:microsoft.com/office/officeart/2005/8/layout/vList2"/>
    <dgm:cxn modelId="{1B4BE48F-1077-4781-AAEC-C5572EB91096}" type="presParOf" srcId="{E6C0E953-0EBA-4B5F-8273-B6AADCF0C0BA}" destId="{ECD94CF8-D499-4EEB-B1A6-CE5DE46FF490}" srcOrd="5" destOrd="0" presId="urn:microsoft.com/office/officeart/2005/8/layout/vList2"/>
    <dgm:cxn modelId="{7608D38F-01B8-4EA2-85E6-3227B2D8FE49}" type="presParOf" srcId="{E6C0E953-0EBA-4B5F-8273-B6AADCF0C0BA}" destId="{D71A7890-3828-4688-8416-47098F527331}" srcOrd="6" destOrd="0" presId="urn:microsoft.com/office/officeart/2005/8/layout/vList2"/>
    <dgm:cxn modelId="{BDD3FC7B-8CAC-443E-9A59-E68E9F36A072}" type="presParOf" srcId="{E6C0E953-0EBA-4B5F-8273-B6AADCF0C0BA}" destId="{31BCFAFF-57E7-4A83-A5D3-CFB4E6CF7545}" srcOrd="7" destOrd="0" presId="urn:microsoft.com/office/officeart/2005/8/layout/vList2"/>
    <dgm:cxn modelId="{273FABBC-9125-4DB1-874E-C27857B30AAF}" type="presParOf" srcId="{E6C0E953-0EBA-4B5F-8273-B6AADCF0C0BA}" destId="{C81743D8-B983-4CEE-8D32-6FAFE35B186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8D465C9-1669-4ECF-8CD6-3D3B360C2D7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98C74D5-298A-42D3-971B-701D9065D772}" type="pres">
      <dgm:prSet presAssocID="{58D465C9-1669-4ECF-8CD6-3D3B360C2D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F9440-0904-49BF-A0EB-B5893976B850}" type="presOf" srcId="{58D465C9-1669-4ECF-8CD6-3D3B360C2D78}" destId="{798C74D5-298A-42D3-971B-701D9065D77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93D59C2-C00D-4076-B877-EB78D49F098D}" type="doc">
      <dgm:prSet loTypeId="urn:microsoft.com/office/officeart/2005/8/layout/hProcess10#1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99A4DB1-706C-40CE-A4E8-A4EE252BCC61}">
      <dgm:prSet custT="1"/>
      <dgm:spPr/>
      <dgm:t>
        <a:bodyPr/>
        <a:lstStyle/>
        <a:p>
          <a:pPr rtl="0"/>
          <a:r>
            <a:rPr lang="ru-RU" sz="1600" b="1" dirty="0" smtClean="0"/>
            <a:t>Заблаговременное</a:t>
          </a:r>
          <a:r>
            <a:rPr lang="ru-RU" sz="2000" b="1" dirty="0" smtClean="0"/>
            <a:t> обращение в ПФР + регистрация в ЕСИА </a:t>
          </a:r>
          <a:endParaRPr lang="ru-RU" sz="2000" b="1" dirty="0"/>
        </a:p>
      </dgm:t>
    </dgm:pt>
    <dgm:pt modelId="{20856466-D3AF-4806-B0A4-B95F32E248B9}" type="parTrans" cxnId="{1897B283-2B3F-431C-B3F2-810AA15623A7}">
      <dgm:prSet/>
      <dgm:spPr/>
      <dgm:t>
        <a:bodyPr/>
        <a:lstStyle/>
        <a:p>
          <a:endParaRPr lang="ru-RU"/>
        </a:p>
      </dgm:t>
    </dgm:pt>
    <dgm:pt modelId="{48E83202-1615-4AA7-9250-F4384024065A}" type="sibTrans" cxnId="{1897B283-2B3F-431C-B3F2-810AA15623A7}">
      <dgm:prSet/>
      <dgm:spPr/>
      <dgm:t>
        <a:bodyPr/>
        <a:lstStyle/>
        <a:p>
          <a:endParaRPr lang="ru-RU"/>
        </a:p>
      </dgm:t>
    </dgm:pt>
    <dgm:pt modelId="{978C00F1-C2C9-4D3E-9930-524F6D67AE47}">
      <dgm:prSet custT="1"/>
      <dgm:spPr/>
      <dgm:t>
        <a:bodyPr/>
        <a:lstStyle/>
        <a:p>
          <a:pPr rtl="0"/>
          <a:r>
            <a:rPr lang="ru-RU" sz="2000" b="1" dirty="0" smtClean="0"/>
            <a:t>Подача заявления </a:t>
          </a:r>
          <a:r>
            <a:rPr lang="ru-RU" sz="2000" b="1" dirty="0" err="1" smtClean="0"/>
            <a:t>он-лайн</a:t>
          </a:r>
          <a:r>
            <a:rPr lang="ru-RU" sz="2000" b="1" dirty="0" smtClean="0"/>
            <a:t> через Личный кабинет на сайте ПФР</a:t>
          </a:r>
          <a:endParaRPr lang="ru-RU" sz="2000" b="1" dirty="0"/>
        </a:p>
      </dgm:t>
    </dgm:pt>
    <dgm:pt modelId="{6136F05A-A8FA-4A98-BF49-0F403813E10E}" type="parTrans" cxnId="{318D9983-45B6-4342-87E7-3F2A79162725}">
      <dgm:prSet/>
      <dgm:spPr/>
      <dgm:t>
        <a:bodyPr/>
        <a:lstStyle/>
        <a:p>
          <a:endParaRPr lang="ru-RU"/>
        </a:p>
      </dgm:t>
    </dgm:pt>
    <dgm:pt modelId="{801E24BB-B2DC-46DD-A1CC-70C920AEC610}" type="sibTrans" cxnId="{318D9983-45B6-4342-87E7-3F2A79162725}">
      <dgm:prSet/>
      <dgm:spPr/>
      <dgm:t>
        <a:bodyPr/>
        <a:lstStyle/>
        <a:p>
          <a:endParaRPr lang="ru-RU"/>
        </a:p>
      </dgm:t>
    </dgm:pt>
    <dgm:pt modelId="{92FCE6A5-70A0-4F85-9EAD-7B3F8AF4B399}">
      <dgm:prSet custT="1"/>
      <dgm:spPr/>
      <dgm:t>
        <a:bodyPr/>
        <a:lstStyle/>
        <a:p>
          <a:pPr rtl="0"/>
          <a:r>
            <a:rPr lang="ru-RU" sz="1800" b="1" dirty="0" smtClean="0"/>
            <a:t>Сопутствующие сервисы: подача заявления о доставке пенсии, о назначении ЕДВ </a:t>
          </a:r>
          <a:endParaRPr lang="ru-RU" sz="1800" b="1" dirty="0"/>
        </a:p>
      </dgm:t>
    </dgm:pt>
    <dgm:pt modelId="{1D0D9F2F-B4FB-49C8-85FC-2B12F54E1024}" type="parTrans" cxnId="{DF3A326D-9830-48E2-980D-1562782DAED5}">
      <dgm:prSet/>
      <dgm:spPr/>
      <dgm:t>
        <a:bodyPr/>
        <a:lstStyle/>
        <a:p>
          <a:endParaRPr lang="ru-RU"/>
        </a:p>
      </dgm:t>
    </dgm:pt>
    <dgm:pt modelId="{1C3849DF-C42E-4AC7-9994-9418C834C44E}" type="sibTrans" cxnId="{DF3A326D-9830-48E2-980D-1562782DAED5}">
      <dgm:prSet/>
      <dgm:spPr/>
      <dgm:t>
        <a:bodyPr/>
        <a:lstStyle/>
        <a:p>
          <a:endParaRPr lang="ru-RU"/>
        </a:p>
      </dgm:t>
    </dgm:pt>
    <dgm:pt modelId="{904B06A1-3A98-4929-B577-84AF4BCA2019}" type="pres">
      <dgm:prSet presAssocID="{293D59C2-C00D-4076-B877-EB78D49F09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45CD4B-42BF-47F8-B712-FE10B7699E80}" type="pres">
      <dgm:prSet presAssocID="{099A4DB1-706C-40CE-A4E8-A4EE252BCC61}" presName="composite" presStyleCnt="0"/>
      <dgm:spPr/>
      <dgm:t>
        <a:bodyPr/>
        <a:lstStyle/>
        <a:p>
          <a:endParaRPr lang="ru-RU"/>
        </a:p>
      </dgm:t>
    </dgm:pt>
    <dgm:pt modelId="{A48EA7E6-F559-492A-9B5D-D8A681D798E5}" type="pres">
      <dgm:prSet presAssocID="{099A4DB1-706C-40CE-A4E8-A4EE252BCC61}" presName="imagSh" presStyleLbl="bgImgPlace1" presStyleIdx="0" presStyleCnt="3" custScaleX="134483" custScaleY="96418" custLinFactNeighborX="15778" custLinFactNeighborY="-509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ED34DE-8A0E-4E36-BC2A-404F83869E42}" type="pres">
      <dgm:prSet presAssocID="{099A4DB1-706C-40CE-A4E8-A4EE252BCC61}" presName="txNode" presStyleLbl="node1" presStyleIdx="0" presStyleCnt="3" custScaleX="146613" custScaleY="125462" custLinFactNeighborY="12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110D4-B756-432A-AAAC-15F801EC1E8C}" type="pres">
      <dgm:prSet presAssocID="{48E83202-1615-4AA7-9250-F4384024065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3163AF9-A217-4FB3-B873-94F31FD6FA5A}" type="pres">
      <dgm:prSet presAssocID="{48E83202-1615-4AA7-9250-F4384024065A}" presName="connTx" presStyleLbl="sibTrans2D1" presStyleIdx="0" presStyleCnt="2"/>
      <dgm:spPr/>
      <dgm:t>
        <a:bodyPr/>
        <a:lstStyle/>
        <a:p>
          <a:endParaRPr lang="ru-RU"/>
        </a:p>
      </dgm:t>
    </dgm:pt>
    <dgm:pt modelId="{74C2F122-D06C-498A-9D13-A398A9EDF188}" type="pres">
      <dgm:prSet presAssocID="{978C00F1-C2C9-4D3E-9930-524F6D67AE47}" presName="composite" presStyleCnt="0"/>
      <dgm:spPr/>
      <dgm:t>
        <a:bodyPr/>
        <a:lstStyle/>
        <a:p>
          <a:endParaRPr lang="ru-RU"/>
        </a:p>
      </dgm:t>
    </dgm:pt>
    <dgm:pt modelId="{DE901A75-048F-418D-9426-5B3AEE36BDFF}" type="pres">
      <dgm:prSet presAssocID="{978C00F1-C2C9-4D3E-9930-524F6D67AE47}" presName="imagSh" presStyleLbl="bgImgPlace1" presStyleIdx="1" presStyleCnt="3" custScaleX="133294" custScaleY="95206" custLinFactNeighborX="15388" custLinFactNeighborY="-5178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F55A92-2405-4158-BA4C-C82C12EE7B23}" type="pres">
      <dgm:prSet presAssocID="{978C00F1-C2C9-4D3E-9930-524F6D67AE47}" presName="txNode" presStyleLbl="node1" presStyleIdx="1" presStyleCnt="3" custScaleX="149608" custScaleY="125704" custLinFactNeighborY="13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CCAAE-DE4C-43F1-B215-B2DF55B9DD46}" type="pres">
      <dgm:prSet presAssocID="{801E24BB-B2DC-46DD-A1CC-70C920AEC61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B1AB9F0-CC65-4442-8D09-4C513DC26223}" type="pres">
      <dgm:prSet presAssocID="{801E24BB-B2DC-46DD-A1CC-70C920AEC610}" presName="connTx" presStyleLbl="sibTrans2D1" presStyleIdx="1" presStyleCnt="2"/>
      <dgm:spPr/>
      <dgm:t>
        <a:bodyPr/>
        <a:lstStyle/>
        <a:p>
          <a:endParaRPr lang="ru-RU"/>
        </a:p>
      </dgm:t>
    </dgm:pt>
    <dgm:pt modelId="{CA837B68-672D-40EC-B09F-C43FB92F6E82}" type="pres">
      <dgm:prSet presAssocID="{92FCE6A5-70A0-4F85-9EAD-7B3F8AF4B399}" presName="composite" presStyleCnt="0"/>
      <dgm:spPr/>
      <dgm:t>
        <a:bodyPr/>
        <a:lstStyle/>
        <a:p>
          <a:endParaRPr lang="ru-RU"/>
        </a:p>
      </dgm:t>
    </dgm:pt>
    <dgm:pt modelId="{F89F1028-4FC4-43B4-A94B-5620B018C2C3}" type="pres">
      <dgm:prSet presAssocID="{92FCE6A5-70A0-4F85-9EAD-7B3F8AF4B399}" presName="imagSh" presStyleLbl="bgImgPlace1" presStyleIdx="2" presStyleCnt="3" custScaleX="144451" custScaleY="99128" custLinFactNeighborX="15720" custLinFactNeighborY="-5290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AE6D3F3-692C-4696-B77C-7F820D9B8252}" type="pres">
      <dgm:prSet presAssocID="{92FCE6A5-70A0-4F85-9EAD-7B3F8AF4B399}" presName="txNode" presStyleLbl="node1" presStyleIdx="2" presStyleCnt="3" custScaleX="152439" custScaleY="127572" custLinFactNeighborY="12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3A326D-9830-48E2-980D-1562782DAED5}" srcId="{293D59C2-C00D-4076-B877-EB78D49F098D}" destId="{92FCE6A5-70A0-4F85-9EAD-7B3F8AF4B399}" srcOrd="2" destOrd="0" parTransId="{1D0D9F2F-B4FB-49C8-85FC-2B12F54E1024}" sibTransId="{1C3849DF-C42E-4AC7-9994-9418C834C44E}"/>
    <dgm:cxn modelId="{7069E174-DF2A-44B5-AF20-0A4CDD75EDF5}" type="presOf" srcId="{48E83202-1615-4AA7-9250-F4384024065A}" destId="{0FE110D4-B756-432A-AAAC-15F801EC1E8C}" srcOrd="0" destOrd="0" presId="urn:microsoft.com/office/officeart/2005/8/layout/hProcess10#1"/>
    <dgm:cxn modelId="{B8C1AA98-803D-49EF-8297-3F7261962E25}" type="presOf" srcId="{978C00F1-C2C9-4D3E-9930-524F6D67AE47}" destId="{47F55A92-2405-4158-BA4C-C82C12EE7B23}" srcOrd="0" destOrd="0" presId="urn:microsoft.com/office/officeart/2005/8/layout/hProcess10#1"/>
    <dgm:cxn modelId="{1897B283-2B3F-431C-B3F2-810AA15623A7}" srcId="{293D59C2-C00D-4076-B877-EB78D49F098D}" destId="{099A4DB1-706C-40CE-A4E8-A4EE252BCC61}" srcOrd="0" destOrd="0" parTransId="{20856466-D3AF-4806-B0A4-B95F32E248B9}" sibTransId="{48E83202-1615-4AA7-9250-F4384024065A}"/>
    <dgm:cxn modelId="{A2F7A912-EF54-4A3B-B804-65507C6209A7}" type="presOf" srcId="{92FCE6A5-70A0-4F85-9EAD-7B3F8AF4B399}" destId="{7AE6D3F3-692C-4696-B77C-7F820D9B8252}" srcOrd="0" destOrd="0" presId="urn:microsoft.com/office/officeart/2005/8/layout/hProcess10#1"/>
    <dgm:cxn modelId="{525A925A-6C85-47A2-8502-BD6539D8AC8D}" type="presOf" srcId="{801E24BB-B2DC-46DD-A1CC-70C920AEC610}" destId="{5A0CCAAE-DE4C-43F1-B215-B2DF55B9DD46}" srcOrd="0" destOrd="0" presId="urn:microsoft.com/office/officeart/2005/8/layout/hProcess10#1"/>
    <dgm:cxn modelId="{8B183211-2BB1-4478-A176-DAA8B5DF1178}" type="presOf" srcId="{801E24BB-B2DC-46DD-A1CC-70C920AEC610}" destId="{7B1AB9F0-CC65-4442-8D09-4C513DC26223}" srcOrd="1" destOrd="0" presId="urn:microsoft.com/office/officeart/2005/8/layout/hProcess10#1"/>
    <dgm:cxn modelId="{56AF2B5E-03EC-491D-8C29-35468FA677DE}" type="presOf" srcId="{48E83202-1615-4AA7-9250-F4384024065A}" destId="{53163AF9-A217-4FB3-B873-94F31FD6FA5A}" srcOrd="1" destOrd="0" presId="urn:microsoft.com/office/officeart/2005/8/layout/hProcess10#1"/>
    <dgm:cxn modelId="{166125EE-68BB-4453-9052-AAF7A69801F5}" type="presOf" srcId="{099A4DB1-706C-40CE-A4E8-A4EE252BCC61}" destId="{CBED34DE-8A0E-4E36-BC2A-404F83869E42}" srcOrd="0" destOrd="0" presId="urn:microsoft.com/office/officeart/2005/8/layout/hProcess10#1"/>
    <dgm:cxn modelId="{D9BA97AB-51BF-432B-8209-43E596784020}" type="presOf" srcId="{293D59C2-C00D-4076-B877-EB78D49F098D}" destId="{904B06A1-3A98-4929-B577-84AF4BCA2019}" srcOrd="0" destOrd="0" presId="urn:microsoft.com/office/officeart/2005/8/layout/hProcess10#1"/>
    <dgm:cxn modelId="{318D9983-45B6-4342-87E7-3F2A79162725}" srcId="{293D59C2-C00D-4076-B877-EB78D49F098D}" destId="{978C00F1-C2C9-4D3E-9930-524F6D67AE47}" srcOrd="1" destOrd="0" parTransId="{6136F05A-A8FA-4A98-BF49-0F403813E10E}" sibTransId="{801E24BB-B2DC-46DD-A1CC-70C920AEC610}"/>
    <dgm:cxn modelId="{BBBD9CF9-3A6E-4DFC-BBB3-173E7400216B}" type="presParOf" srcId="{904B06A1-3A98-4929-B577-84AF4BCA2019}" destId="{6345CD4B-42BF-47F8-B712-FE10B7699E80}" srcOrd="0" destOrd="0" presId="urn:microsoft.com/office/officeart/2005/8/layout/hProcess10#1"/>
    <dgm:cxn modelId="{ED31F93F-5151-462D-B051-4D7562354155}" type="presParOf" srcId="{6345CD4B-42BF-47F8-B712-FE10B7699E80}" destId="{A48EA7E6-F559-492A-9B5D-D8A681D798E5}" srcOrd="0" destOrd="0" presId="urn:microsoft.com/office/officeart/2005/8/layout/hProcess10#1"/>
    <dgm:cxn modelId="{EC0D199F-ECD5-4386-BA88-EA585CE16B2E}" type="presParOf" srcId="{6345CD4B-42BF-47F8-B712-FE10B7699E80}" destId="{CBED34DE-8A0E-4E36-BC2A-404F83869E42}" srcOrd="1" destOrd="0" presId="urn:microsoft.com/office/officeart/2005/8/layout/hProcess10#1"/>
    <dgm:cxn modelId="{D5A0D765-98DC-4C5D-8DD0-6C289ED59F5A}" type="presParOf" srcId="{904B06A1-3A98-4929-B577-84AF4BCA2019}" destId="{0FE110D4-B756-432A-AAAC-15F801EC1E8C}" srcOrd="1" destOrd="0" presId="urn:microsoft.com/office/officeart/2005/8/layout/hProcess10#1"/>
    <dgm:cxn modelId="{3B9F2264-6D23-44A6-940C-D9181C6D9776}" type="presParOf" srcId="{0FE110D4-B756-432A-AAAC-15F801EC1E8C}" destId="{53163AF9-A217-4FB3-B873-94F31FD6FA5A}" srcOrd="0" destOrd="0" presId="urn:microsoft.com/office/officeart/2005/8/layout/hProcess10#1"/>
    <dgm:cxn modelId="{CE0D937E-A56A-41AD-950C-366BCC00F762}" type="presParOf" srcId="{904B06A1-3A98-4929-B577-84AF4BCA2019}" destId="{74C2F122-D06C-498A-9D13-A398A9EDF188}" srcOrd="2" destOrd="0" presId="urn:microsoft.com/office/officeart/2005/8/layout/hProcess10#1"/>
    <dgm:cxn modelId="{1969AE5D-BD34-4D34-8D4F-90D533EB2E39}" type="presParOf" srcId="{74C2F122-D06C-498A-9D13-A398A9EDF188}" destId="{DE901A75-048F-418D-9426-5B3AEE36BDFF}" srcOrd="0" destOrd="0" presId="urn:microsoft.com/office/officeart/2005/8/layout/hProcess10#1"/>
    <dgm:cxn modelId="{1FB46D3B-6A29-4F3F-9642-273670A1B65D}" type="presParOf" srcId="{74C2F122-D06C-498A-9D13-A398A9EDF188}" destId="{47F55A92-2405-4158-BA4C-C82C12EE7B23}" srcOrd="1" destOrd="0" presId="urn:microsoft.com/office/officeart/2005/8/layout/hProcess10#1"/>
    <dgm:cxn modelId="{FDD981A7-EE34-4C8B-BA88-FBC80D915705}" type="presParOf" srcId="{904B06A1-3A98-4929-B577-84AF4BCA2019}" destId="{5A0CCAAE-DE4C-43F1-B215-B2DF55B9DD46}" srcOrd="3" destOrd="0" presId="urn:microsoft.com/office/officeart/2005/8/layout/hProcess10#1"/>
    <dgm:cxn modelId="{67C4BC4A-60A1-4EDA-9722-C61727AE1E3F}" type="presParOf" srcId="{5A0CCAAE-DE4C-43F1-B215-B2DF55B9DD46}" destId="{7B1AB9F0-CC65-4442-8D09-4C513DC26223}" srcOrd="0" destOrd="0" presId="urn:microsoft.com/office/officeart/2005/8/layout/hProcess10#1"/>
    <dgm:cxn modelId="{CC210A3F-A08B-42E8-BF6C-ECE806F40266}" type="presParOf" srcId="{904B06A1-3A98-4929-B577-84AF4BCA2019}" destId="{CA837B68-672D-40EC-B09F-C43FB92F6E82}" srcOrd="4" destOrd="0" presId="urn:microsoft.com/office/officeart/2005/8/layout/hProcess10#1"/>
    <dgm:cxn modelId="{1DD0D322-224F-49AC-879D-5F1EFF980FB4}" type="presParOf" srcId="{CA837B68-672D-40EC-B09F-C43FB92F6E82}" destId="{F89F1028-4FC4-43B4-A94B-5620B018C2C3}" srcOrd="0" destOrd="0" presId="urn:microsoft.com/office/officeart/2005/8/layout/hProcess10#1"/>
    <dgm:cxn modelId="{ED375B0A-DDA7-4A89-BF53-33CF6E4CFB4C}" type="presParOf" srcId="{CA837B68-672D-40EC-B09F-C43FB92F6E82}" destId="{7AE6D3F3-692C-4696-B77C-7F820D9B8252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A635C-1BAD-4B5C-B095-2434FCB09263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DDFB74-EF75-43BB-8FE3-4AF27681E147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Количество застрахованных лиц -                 3 293 676</a:t>
          </a:r>
          <a:endParaRPr lang="ru-RU" sz="2000" b="1" dirty="0">
            <a:solidFill>
              <a:schemeClr val="tx1"/>
            </a:solidFill>
          </a:endParaRPr>
        </a:p>
      </dgm:t>
    </dgm:pt>
    <dgm:pt modelId="{F0FF48EF-AAB5-4ED3-9F3D-EED87C843D10}" type="parTrans" cxnId="{19DBE0B8-EE31-463F-92CA-CBFF88EE0563}">
      <dgm:prSet/>
      <dgm:spPr/>
      <dgm:t>
        <a:bodyPr/>
        <a:lstStyle/>
        <a:p>
          <a:endParaRPr lang="ru-RU"/>
        </a:p>
      </dgm:t>
    </dgm:pt>
    <dgm:pt modelId="{9FE16E9E-D32E-4A72-B4E2-3BCF536E06E4}" type="sibTrans" cxnId="{19DBE0B8-EE31-463F-92CA-CBFF88EE0563}">
      <dgm:prSet/>
      <dgm:spPr/>
      <dgm:t>
        <a:bodyPr/>
        <a:lstStyle/>
        <a:p>
          <a:endParaRPr lang="ru-RU"/>
        </a:p>
      </dgm:t>
    </dgm:pt>
    <dgm:pt modelId="{7811B7E8-27F9-4274-83AE-7069CBE2B344}" type="pres">
      <dgm:prSet presAssocID="{CF2A635C-1BAD-4B5C-B095-2434FCB0926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3710FE-B0CF-4D88-A875-B41151CE9BBA}" type="pres">
      <dgm:prSet presAssocID="{6CDDFB74-EF75-43BB-8FE3-4AF27681E147}" presName="composite" presStyleCnt="0"/>
      <dgm:spPr/>
      <dgm:t>
        <a:bodyPr/>
        <a:lstStyle/>
        <a:p>
          <a:endParaRPr lang="ru-RU"/>
        </a:p>
      </dgm:t>
    </dgm:pt>
    <dgm:pt modelId="{C7F01FFE-BF42-434A-9E44-5C6A6E430B2F}" type="pres">
      <dgm:prSet presAssocID="{6CDDFB74-EF75-43BB-8FE3-4AF27681E147}" presName="imgShp" presStyleLbl="fgImgPlace1" presStyleIdx="0" presStyleCnt="1" custScaleX="1206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3E29192-FDA0-42AE-8D81-915B7CE4B6CB}" type="pres">
      <dgm:prSet presAssocID="{6CDDFB74-EF75-43BB-8FE3-4AF27681E14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DBE0B8-EE31-463F-92CA-CBFF88EE0563}" srcId="{CF2A635C-1BAD-4B5C-B095-2434FCB09263}" destId="{6CDDFB74-EF75-43BB-8FE3-4AF27681E147}" srcOrd="0" destOrd="0" parTransId="{F0FF48EF-AAB5-4ED3-9F3D-EED87C843D10}" sibTransId="{9FE16E9E-D32E-4A72-B4E2-3BCF536E06E4}"/>
    <dgm:cxn modelId="{85AA9523-3222-4689-8F51-2802DE4616AA}" type="presOf" srcId="{6CDDFB74-EF75-43BB-8FE3-4AF27681E147}" destId="{B3E29192-FDA0-42AE-8D81-915B7CE4B6CB}" srcOrd="0" destOrd="0" presId="urn:microsoft.com/office/officeart/2005/8/layout/vList3#3"/>
    <dgm:cxn modelId="{0CD35350-9F37-4944-95E5-8159F8DAC133}" type="presOf" srcId="{CF2A635C-1BAD-4B5C-B095-2434FCB09263}" destId="{7811B7E8-27F9-4274-83AE-7069CBE2B344}" srcOrd="0" destOrd="0" presId="urn:microsoft.com/office/officeart/2005/8/layout/vList3#3"/>
    <dgm:cxn modelId="{63DA6B0E-9CAB-472F-9728-B3034E6414C4}" type="presParOf" srcId="{7811B7E8-27F9-4274-83AE-7069CBE2B344}" destId="{5A3710FE-B0CF-4D88-A875-B41151CE9BBA}" srcOrd="0" destOrd="0" presId="urn:microsoft.com/office/officeart/2005/8/layout/vList3#3"/>
    <dgm:cxn modelId="{A3DA9263-24A7-4FCD-B392-E6AD36646784}" type="presParOf" srcId="{5A3710FE-B0CF-4D88-A875-B41151CE9BBA}" destId="{C7F01FFE-BF42-434A-9E44-5C6A6E430B2F}" srcOrd="0" destOrd="0" presId="urn:microsoft.com/office/officeart/2005/8/layout/vList3#3"/>
    <dgm:cxn modelId="{F8B895EE-A960-48D9-B43B-55526E952DCE}" type="presParOf" srcId="{5A3710FE-B0CF-4D88-A875-B41151CE9BBA}" destId="{B3E29192-FDA0-42AE-8D81-915B7CE4B6CB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2A635C-1BAD-4B5C-B095-2434FCB09263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DDFB74-EF75-43BB-8FE3-4AF27681E147}">
      <dgm:prSet custT="1"/>
      <dgm:spPr/>
      <dgm:t>
        <a:bodyPr/>
        <a:lstStyle/>
        <a:p>
          <a:pPr rtl="0"/>
          <a:r>
            <a:rPr lang="ru-RU" sz="2200" b="1" dirty="0" smtClean="0">
              <a:solidFill>
                <a:schemeClr val="tx1"/>
              </a:solidFill>
            </a:rPr>
            <a:t>    </a:t>
          </a:r>
          <a:r>
            <a:rPr lang="ru-RU" sz="2000" b="1" dirty="0" smtClean="0">
              <a:solidFill>
                <a:schemeClr val="tx1"/>
              </a:solidFill>
            </a:rPr>
            <a:t>Население области –                        3 205 858 человек</a:t>
          </a:r>
          <a:endParaRPr lang="ru-RU" sz="2000" b="1" dirty="0">
            <a:solidFill>
              <a:schemeClr val="tx1"/>
            </a:solidFill>
          </a:endParaRPr>
        </a:p>
      </dgm:t>
    </dgm:pt>
    <dgm:pt modelId="{9FE16E9E-D32E-4A72-B4E2-3BCF536E06E4}" type="sibTrans" cxnId="{19DBE0B8-EE31-463F-92CA-CBFF88EE0563}">
      <dgm:prSet/>
      <dgm:spPr/>
      <dgm:t>
        <a:bodyPr/>
        <a:lstStyle/>
        <a:p>
          <a:endParaRPr lang="ru-RU"/>
        </a:p>
      </dgm:t>
    </dgm:pt>
    <dgm:pt modelId="{F0FF48EF-AAB5-4ED3-9F3D-EED87C843D10}" type="parTrans" cxnId="{19DBE0B8-EE31-463F-92CA-CBFF88EE0563}">
      <dgm:prSet/>
      <dgm:spPr/>
      <dgm:t>
        <a:bodyPr/>
        <a:lstStyle/>
        <a:p>
          <a:endParaRPr lang="ru-RU"/>
        </a:p>
      </dgm:t>
    </dgm:pt>
    <dgm:pt modelId="{7811B7E8-27F9-4274-83AE-7069CBE2B344}" type="pres">
      <dgm:prSet presAssocID="{CF2A635C-1BAD-4B5C-B095-2434FCB0926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3710FE-B0CF-4D88-A875-B41151CE9BBA}" type="pres">
      <dgm:prSet presAssocID="{6CDDFB74-EF75-43BB-8FE3-4AF27681E147}" presName="composite" presStyleCnt="0"/>
      <dgm:spPr/>
      <dgm:t>
        <a:bodyPr/>
        <a:lstStyle/>
        <a:p>
          <a:endParaRPr lang="ru-RU"/>
        </a:p>
      </dgm:t>
    </dgm:pt>
    <dgm:pt modelId="{C7F01FFE-BF42-434A-9E44-5C6A6E430B2F}" type="pres">
      <dgm:prSet presAssocID="{6CDDFB74-EF75-43BB-8FE3-4AF27681E147}" presName="imgShp" presStyleLbl="fgImgPlace1" presStyleIdx="0" presStyleCnt="1" custScaleX="120654" custLinFactNeighborX="-2669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3E29192-FDA0-42AE-8D81-915B7CE4B6CB}" type="pres">
      <dgm:prSet presAssocID="{6CDDFB74-EF75-43BB-8FE3-4AF27681E147}" presName="txShp" presStyleLbl="node1" presStyleIdx="0" presStyleCnt="1" custScaleX="103648" custLinFactNeighborX="-7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144240-6AFA-4C0F-AA3C-43A64BDEC505}" type="presOf" srcId="{6CDDFB74-EF75-43BB-8FE3-4AF27681E147}" destId="{B3E29192-FDA0-42AE-8D81-915B7CE4B6CB}" srcOrd="0" destOrd="0" presId="urn:microsoft.com/office/officeart/2005/8/layout/vList3#4"/>
    <dgm:cxn modelId="{359ECBC0-8B0E-423B-9CEA-4480BA480727}" type="presOf" srcId="{CF2A635C-1BAD-4B5C-B095-2434FCB09263}" destId="{7811B7E8-27F9-4274-83AE-7069CBE2B344}" srcOrd="0" destOrd="0" presId="urn:microsoft.com/office/officeart/2005/8/layout/vList3#4"/>
    <dgm:cxn modelId="{19DBE0B8-EE31-463F-92CA-CBFF88EE0563}" srcId="{CF2A635C-1BAD-4B5C-B095-2434FCB09263}" destId="{6CDDFB74-EF75-43BB-8FE3-4AF27681E147}" srcOrd="0" destOrd="0" parTransId="{F0FF48EF-AAB5-4ED3-9F3D-EED87C843D10}" sibTransId="{9FE16E9E-D32E-4A72-B4E2-3BCF536E06E4}"/>
    <dgm:cxn modelId="{9095DADA-B690-4143-A1CF-F4E50A44AB92}" type="presParOf" srcId="{7811B7E8-27F9-4274-83AE-7069CBE2B344}" destId="{5A3710FE-B0CF-4D88-A875-B41151CE9BBA}" srcOrd="0" destOrd="0" presId="urn:microsoft.com/office/officeart/2005/8/layout/vList3#4"/>
    <dgm:cxn modelId="{A9FE1A37-90C1-4B86-9665-C4F9BD60E230}" type="presParOf" srcId="{5A3710FE-B0CF-4D88-A875-B41151CE9BBA}" destId="{C7F01FFE-BF42-434A-9E44-5C6A6E430B2F}" srcOrd="0" destOrd="0" presId="urn:microsoft.com/office/officeart/2005/8/layout/vList3#4"/>
    <dgm:cxn modelId="{D7A3E494-5D6E-4B09-AE3D-58D585D6A876}" type="presParOf" srcId="{5A3710FE-B0CF-4D88-A875-B41151CE9BBA}" destId="{B3E29192-FDA0-42AE-8D81-915B7CE4B6CB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4E61F5-6F47-4D74-8164-3FE1E808EC6B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0C80EE5F-E1ED-4EE3-95FC-AF1734241656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accent2">
                  <a:lumMod val="75000"/>
                </a:schemeClr>
              </a:solidFill>
            </a:rPr>
            <a:t>Неработающим пенсионерам, общая сумма материального обеспечения которых меньше прожиточного минимума пенсионера, предоставляется социальная доплата к пенсии до уровня прожиточного минимума пенсионера. </a:t>
          </a:r>
          <a:endParaRPr lang="ru-RU" sz="1800" dirty="0">
            <a:solidFill>
              <a:schemeClr val="accent2">
                <a:lumMod val="75000"/>
              </a:schemeClr>
            </a:solidFill>
          </a:endParaRPr>
        </a:p>
      </dgm:t>
    </dgm:pt>
    <dgm:pt modelId="{DC8396E8-6EB3-4E7C-88AB-35A89429D845}" type="parTrans" cxnId="{C3121919-9243-4825-95AE-257DDC8FFB5B}">
      <dgm:prSet/>
      <dgm:spPr/>
      <dgm:t>
        <a:bodyPr/>
        <a:lstStyle/>
        <a:p>
          <a:endParaRPr lang="ru-RU" sz="2000">
            <a:solidFill>
              <a:schemeClr val="accent2">
                <a:lumMod val="75000"/>
              </a:schemeClr>
            </a:solidFill>
          </a:endParaRPr>
        </a:p>
      </dgm:t>
    </dgm:pt>
    <dgm:pt modelId="{4DE386EC-22D2-422B-AE7E-1E067A879057}" type="sibTrans" cxnId="{C3121919-9243-4825-95AE-257DDC8FFB5B}">
      <dgm:prSet custT="1"/>
      <dgm:spPr/>
      <dgm:t>
        <a:bodyPr/>
        <a:lstStyle/>
        <a:p>
          <a:endParaRPr lang="ru-RU" sz="4000">
            <a:solidFill>
              <a:schemeClr val="accent2">
                <a:lumMod val="75000"/>
              </a:schemeClr>
            </a:solidFill>
          </a:endParaRPr>
        </a:p>
      </dgm:t>
    </dgm:pt>
    <dgm:pt modelId="{DEF73ACC-58BB-4F86-854D-BA0D772F0B52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accent2">
                  <a:lumMod val="75000"/>
                </a:schemeClr>
              </a:solidFill>
            </a:rPr>
            <a:t>На 2019 год в Самарской области величина прожиточного минимума пенсионера в целях установления социальной доплаты к пенсии - </a:t>
          </a:r>
          <a:r>
            <a:rPr lang="ru-RU" sz="1800" b="1" dirty="0" smtClean="0">
              <a:solidFill>
                <a:schemeClr val="accent2">
                  <a:lumMod val="75000"/>
                </a:schemeClr>
              </a:solidFill>
            </a:rPr>
            <a:t>8413 руб. </a:t>
          </a:r>
          <a:r>
            <a:rPr lang="ru-RU" sz="1800" dirty="0" smtClean="0">
              <a:solidFill>
                <a:schemeClr val="accent2">
                  <a:lumMod val="75000"/>
                </a:schemeClr>
              </a:solidFill>
            </a:rPr>
            <a:t>(столько же, сколько и в 2018 году). </a:t>
          </a:r>
          <a:endParaRPr lang="ru-RU" sz="1800" dirty="0">
            <a:solidFill>
              <a:schemeClr val="accent2">
                <a:lumMod val="75000"/>
              </a:schemeClr>
            </a:solidFill>
          </a:endParaRPr>
        </a:p>
      </dgm:t>
    </dgm:pt>
    <dgm:pt modelId="{9FF81578-169A-461E-8F59-ABF50770EA02}" type="parTrans" cxnId="{66F62160-B562-4336-BD67-7653CB78D91A}">
      <dgm:prSet/>
      <dgm:spPr/>
      <dgm:t>
        <a:bodyPr/>
        <a:lstStyle/>
        <a:p>
          <a:endParaRPr lang="ru-RU" sz="2000">
            <a:solidFill>
              <a:schemeClr val="accent2">
                <a:lumMod val="75000"/>
              </a:schemeClr>
            </a:solidFill>
          </a:endParaRPr>
        </a:p>
      </dgm:t>
    </dgm:pt>
    <dgm:pt modelId="{87CFF627-AC61-41B9-89F2-D45C4CE8DB8F}" type="sibTrans" cxnId="{66F62160-B562-4336-BD67-7653CB78D91A}">
      <dgm:prSet custT="1"/>
      <dgm:spPr/>
      <dgm:t>
        <a:bodyPr/>
        <a:lstStyle/>
        <a:p>
          <a:endParaRPr lang="ru-RU" sz="4000">
            <a:solidFill>
              <a:schemeClr val="accent2">
                <a:lumMod val="75000"/>
              </a:schemeClr>
            </a:solidFill>
          </a:endParaRPr>
        </a:p>
      </dgm:t>
    </dgm:pt>
    <dgm:pt modelId="{874A97B8-17A9-4BA3-988F-C5B739CF8109}">
      <dgm:prSet custT="1"/>
      <dgm:spPr/>
      <dgm:t>
        <a:bodyPr/>
        <a:lstStyle/>
        <a:p>
          <a:pPr rtl="0">
            <a:lnSpc>
              <a:spcPct val="90000"/>
            </a:lnSpc>
            <a:spcAft>
              <a:spcPct val="35000"/>
            </a:spcAft>
          </a:pPr>
          <a:r>
            <a:rPr lang="ru-RU" sz="1600" dirty="0" smtClean="0">
              <a:solidFill>
                <a:schemeClr val="accent2">
                  <a:lumMod val="75000"/>
                </a:schemeClr>
              </a:solidFill>
            </a:rPr>
            <a:t>По поручению Президента РФ разрабатывается закон об особом порядке индексации пенсий получателям ФСД. Пенсионеры, имеющие доход ниже прожиточного минимума, получат прибавку к пенсии.</a:t>
          </a:r>
          <a:endParaRPr lang="ru-RU" sz="1600" dirty="0">
            <a:solidFill>
              <a:schemeClr val="accent2">
                <a:lumMod val="75000"/>
              </a:schemeClr>
            </a:solidFill>
          </a:endParaRPr>
        </a:p>
      </dgm:t>
    </dgm:pt>
    <dgm:pt modelId="{BDDD9949-5F1C-4277-8356-20A8801460DC}" type="parTrans" cxnId="{7CEFB87E-BBEE-4BFA-9432-F8DEFC01C295}">
      <dgm:prSet/>
      <dgm:spPr/>
      <dgm:t>
        <a:bodyPr/>
        <a:lstStyle/>
        <a:p>
          <a:endParaRPr lang="ru-RU" sz="2000">
            <a:solidFill>
              <a:schemeClr val="accent2">
                <a:lumMod val="75000"/>
              </a:schemeClr>
            </a:solidFill>
          </a:endParaRPr>
        </a:p>
      </dgm:t>
    </dgm:pt>
    <dgm:pt modelId="{BB12B013-F790-48C8-B2F7-066AFCF42A26}" type="sibTrans" cxnId="{7CEFB87E-BBEE-4BFA-9432-F8DEFC01C295}">
      <dgm:prSet/>
      <dgm:spPr/>
      <dgm:t>
        <a:bodyPr/>
        <a:lstStyle/>
        <a:p>
          <a:endParaRPr lang="ru-RU" sz="2000">
            <a:solidFill>
              <a:schemeClr val="accent2">
                <a:lumMod val="75000"/>
              </a:schemeClr>
            </a:solidFill>
          </a:endParaRPr>
        </a:p>
      </dgm:t>
    </dgm:pt>
    <dgm:pt modelId="{915461D2-F590-427E-A5A9-ACFAD7FB7BB7}" type="pres">
      <dgm:prSet presAssocID="{494E61F5-6F47-4D74-8164-3FE1E808EC6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BD2AC6-D2B6-4CDF-AE6E-DB9CB9856633}" type="pres">
      <dgm:prSet presAssocID="{494E61F5-6F47-4D74-8164-3FE1E808EC6B}" presName="dummyMaxCanvas" presStyleCnt="0">
        <dgm:presLayoutVars/>
      </dgm:prSet>
      <dgm:spPr/>
    </dgm:pt>
    <dgm:pt modelId="{2B3FE7C8-7574-416A-94E6-8CE59D6D4A47}" type="pres">
      <dgm:prSet presAssocID="{494E61F5-6F47-4D74-8164-3FE1E808EC6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8F280-B6E7-4FEF-913F-93EA9974FE60}" type="pres">
      <dgm:prSet presAssocID="{494E61F5-6F47-4D74-8164-3FE1E808EC6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21C9C-B1CB-410C-B399-806F3D911082}" type="pres">
      <dgm:prSet presAssocID="{494E61F5-6F47-4D74-8164-3FE1E808EC6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18B12-80D6-4DD1-89B1-78CB03764574}" type="pres">
      <dgm:prSet presAssocID="{494E61F5-6F47-4D74-8164-3FE1E808EC6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6EDBC-9D12-4D52-8C53-D884FB2C370D}" type="pres">
      <dgm:prSet presAssocID="{494E61F5-6F47-4D74-8164-3FE1E808EC6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BD6E5-15F1-4E3D-BD42-489DFDD063CA}" type="pres">
      <dgm:prSet presAssocID="{494E61F5-6F47-4D74-8164-3FE1E808EC6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50C26-8CDE-4304-A832-2DDCCE2D5A11}" type="pres">
      <dgm:prSet presAssocID="{494E61F5-6F47-4D74-8164-3FE1E808EC6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2901B-82EF-4DAA-9DDF-3004BC5775C3}" type="pres">
      <dgm:prSet presAssocID="{494E61F5-6F47-4D74-8164-3FE1E808EC6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4EBC66-385D-4F01-A89C-15A24D1437B4}" type="presOf" srcId="{494E61F5-6F47-4D74-8164-3FE1E808EC6B}" destId="{915461D2-F590-427E-A5A9-ACFAD7FB7BB7}" srcOrd="0" destOrd="0" presId="urn:microsoft.com/office/officeart/2005/8/layout/vProcess5"/>
    <dgm:cxn modelId="{20731BD0-E270-4DB0-88EA-6492C5C10C6D}" type="presOf" srcId="{4DE386EC-22D2-422B-AE7E-1E067A879057}" destId="{89118B12-80D6-4DD1-89B1-78CB03764574}" srcOrd="0" destOrd="0" presId="urn:microsoft.com/office/officeart/2005/8/layout/vProcess5"/>
    <dgm:cxn modelId="{3968FD58-0762-4C60-959F-71C5DD118953}" type="presOf" srcId="{874A97B8-17A9-4BA3-988F-C5B739CF8109}" destId="{37121C9C-B1CB-410C-B399-806F3D911082}" srcOrd="0" destOrd="0" presId="urn:microsoft.com/office/officeart/2005/8/layout/vProcess5"/>
    <dgm:cxn modelId="{32FBA808-CB2A-4B96-B205-9CD5FF5AEA94}" type="presOf" srcId="{DEF73ACC-58BB-4F86-854D-BA0D772F0B52}" destId="{43450C26-8CDE-4304-A832-2DDCCE2D5A11}" srcOrd="1" destOrd="0" presId="urn:microsoft.com/office/officeart/2005/8/layout/vProcess5"/>
    <dgm:cxn modelId="{308AAFCC-1D31-4D60-B201-875D239D7048}" type="presOf" srcId="{874A97B8-17A9-4BA3-988F-C5B739CF8109}" destId="{2BD2901B-82EF-4DAA-9DDF-3004BC5775C3}" srcOrd="1" destOrd="0" presId="urn:microsoft.com/office/officeart/2005/8/layout/vProcess5"/>
    <dgm:cxn modelId="{E169752E-8D63-4B43-8265-69FE6BB7B5DE}" type="presOf" srcId="{87CFF627-AC61-41B9-89F2-D45C4CE8DB8F}" destId="{2456EDBC-9D12-4D52-8C53-D884FB2C370D}" srcOrd="0" destOrd="0" presId="urn:microsoft.com/office/officeart/2005/8/layout/vProcess5"/>
    <dgm:cxn modelId="{7CEFB87E-BBEE-4BFA-9432-F8DEFC01C295}" srcId="{494E61F5-6F47-4D74-8164-3FE1E808EC6B}" destId="{874A97B8-17A9-4BA3-988F-C5B739CF8109}" srcOrd="2" destOrd="0" parTransId="{BDDD9949-5F1C-4277-8356-20A8801460DC}" sibTransId="{BB12B013-F790-48C8-B2F7-066AFCF42A26}"/>
    <dgm:cxn modelId="{66F62160-B562-4336-BD67-7653CB78D91A}" srcId="{494E61F5-6F47-4D74-8164-3FE1E808EC6B}" destId="{DEF73ACC-58BB-4F86-854D-BA0D772F0B52}" srcOrd="1" destOrd="0" parTransId="{9FF81578-169A-461E-8F59-ABF50770EA02}" sibTransId="{87CFF627-AC61-41B9-89F2-D45C4CE8DB8F}"/>
    <dgm:cxn modelId="{21495D3B-EBC9-409A-99D1-C882CEEF1294}" type="presOf" srcId="{DEF73ACC-58BB-4F86-854D-BA0D772F0B52}" destId="{B5D8F280-B6E7-4FEF-913F-93EA9974FE60}" srcOrd="0" destOrd="0" presId="urn:microsoft.com/office/officeart/2005/8/layout/vProcess5"/>
    <dgm:cxn modelId="{0AC89FC0-4E5D-49F5-8D40-6C8209FCB905}" type="presOf" srcId="{0C80EE5F-E1ED-4EE3-95FC-AF1734241656}" destId="{2B3FE7C8-7574-416A-94E6-8CE59D6D4A47}" srcOrd="0" destOrd="0" presId="urn:microsoft.com/office/officeart/2005/8/layout/vProcess5"/>
    <dgm:cxn modelId="{C3121919-9243-4825-95AE-257DDC8FFB5B}" srcId="{494E61F5-6F47-4D74-8164-3FE1E808EC6B}" destId="{0C80EE5F-E1ED-4EE3-95FC-AF1734241656}" srcOrd="0" destOrd="0" parTransId="{DC8396E8-6EB3-4E7C-88AB-35A89429D845}" sibTransId="{4DE386EC-22D2-422B-AE7E-1E067A879057}"/>
    <dgm:cxn modelId="{1F82A1D9-054D-4F6B-AD48-09F60DBD6128}" type="presOf" srcId="{0C80EE5F-E1ED-4EE3-95FC-AF1734241656}" destId="{0F2BD6E5-15F1-4E3D-BD42-489DFDD063CA}" srcOrd="1" destOrd="0" presId="urn:microsoft.com/office/officeart/2005/8/layout/vProcess5"/>
    <dgm:cxn modelId="{8ADA2E7F-1A48-4C51-BAE0-4E14B0A08979}" type="presParOf" srcId="{915461D2-F590-427E-A5A9-ACFAD7FB7BB7}" destId="{9ABD2AC6-D2B6-4CDF-AE6E-DB9CB9856633}" srcOrd="0" destOrd="0" presId="urn:microsoft.com/office/officeart/2005/8/layout/vProcess5"/>
    <dgm:cxn modelId="{599CC8CF-FBCC-4213-BA50-250DB1EA4393}" type="presParOf" srcId="{915461D2-F590-427E-A5A9-ACFAD7FB7BB7}" destId="{2B3FE7C8-7574-416A-94E6-8CE59D6D4A47}" srcOrd="1" destOrd="0" presId="urn:microsoft.com/office/officeart/2005/8/layout/vProcess5"/>
    <dgm:cxn modelId="{3E263116-53D1-4610-BA29-971B7DE4B54A}" type="presParOf" srcId="{915461D2-F590-427E-A5A9-ACFAD7FB7BB7}" destId="{B5D8F280-B6E7-4FEF-913F-93EA9974FE60}" srcOrd="2" destOrd="0" presId="urn:microsoft.com/office/officeart/2005/8/layout/vProcess5"/>
    <dgm:cxn modelId="{495D2096-C9CE-4426-8A21-7C9CCC01BF19}" type="presParOf" srcId="{915461D2-F590-427E-A5A9-ACFAD7FB7BB7}" destId="{37121C9C-B1CB-410C-B399-806F3D911082}" srcOrd="3" destOrd="0" presId="urn:microsoft.com/office/officeart/2005/8/layout/vProcess5"/>
    <dgm:cxn modelId="{64789A47-8290-4BD8-9F42-90A74C1C1DF6}" type="presParOf" srcId="{915461D2-F590-427E-A5A9-ACFAD7FB7BB7}" destId="{89118B12-80D6-4DD1-89B1-78CB03764574}" srcOrd="4" destOrd="0" presId="urn:microsoft.com/office/officeart/2005/8/layout/vProcess5"/>
    <dgm:cxn modelId="{E5A46ACD-9C6F-4694-BA9C-CC67E79A1AED}" type="presParOf" srcId="{915461D2-F590-427E-A5A9-ACFAD7FB7BB7}" destId="{2456EDBC-9D12-4D52-8C53-D884FB2C370D}" srcOrd="5" destOrd="0" presId="urn:microsoft.com/office/officeart/2005/8/layout/vProcess5"/>
    <dgm:cxn modelId="{5F6A6E3C-5009-4CC7-82FF-9B507CA46C27}" type="presParOf" srcId="{915461D2-F590-427E-A5A9-ACFAD7FB7BB7}" destId="{0F2BD6E5-15F1-4E3D-BD42-489DFDD063CA}" srcOrd="6" destOrd="0" presId="urn:microsoft.com/office/officeart/2005/8/layout/vProcess5"/>
    <dgm:cxn modelId="{91A613FC-4573-4106-A792-E6AEF58C792B}" type="presParOf" srcId="{915461D2-F590-427E-A5A9-ACFAD7FB7BB7}" destId="{43450C26-8CDE-4304-A832-2DDCCE2D5A11}" srcOrd="7" destOrd="0" presId="urn:microsoft.com/office/officeart/2005/8/layout/vProcess5"/>
    <dgm:cxn modelId="{31D5589A-87B2-459D-85FD-500CBDD076B7}" type="presParOf" srcId="{915461D2-F590-427E-A5A9-ACFAD7FB7BB7}" destId="{2BD2901B-82EF-4DAA-9DDF-3004BC5775C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6C6E77-5DAD-4CD7-8C4C-6DF7B7A0EA13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738B3F8-3978-404D-A977-1E9BBF1C0120}">
      <dgm:prSet custT="1"/>
      <dgm:spPr/>
      <dgm:t>
        <a:bodyPr/>
        <a:lstStyle/>
        <a:p>
          <a:pPr algn="ctr" rtl="0"/>
          <a:r>
            <a:rPr lang="ru-RU" sz="1600" dirty="0" smtClean="0"/>
            <a:t>С 1 февраля 2019 года, исходя из уровня инфляции по стране за предыдущий год, </a:t>
          </a:r>
          <a:r>
            <a:rPr lang="ru-RU" sz="1600" b="1" dirty="0" smtClean="0"/>
            <a:t>ежемесячная денежная выплата (ЕДВ)</a:t>
          </a:r>
          <a:r>
            <a:rPr lang="ru-RU" sz="1600" dirty="0" smtClean="0"/>
            <a:t>  </a:t>
          </a:r>
          <a:r>
            <a:rPr lang="ru-RU" sz="1600" b="1" dirty="0" smtClean="0"/>
            <a:t>увеличена на 4,3%.</a:t>
          </a:r>
          <a:endParaRPr lang="ru-RU" sz="1600" dirty="0"/>
        </a:p>
      </dgm:t>
    </dgm:pt>
    <dgm:pt modelId="{95577F22-459D-4046-A77C-7AC0D66035B8}" type="parTrans" cxnId="{2B6B6D11-6591-4F53-9030-9CB11D18CBA2}">
      <dgm:prSet/>
      <dgm:spPr/>
      <dgm:t>
        <a:bodyPr/>
        <a:lstStyle/>
        <a:p>
          <a:endParaRPr lang="ru-RU"/>
        </a:p>
      </dgm:t>
    </dgm:pt>
    <dgm:pt modelId="{4DD2C8BA-127B-499C-90FD-9220B22E2706}" type="sibTrans" cxnId="{2B6B6D11-6591-4F53-9030-9CB11D18CBA2}">
      <dgm:prSet/>
      <dgm:spPr/>
      <dgm:t>
        <a:bodyPr/>
        <a:lstStyle/>
        <a:p>
          <a:endParaRPr lang="ru-RU"/>
        </a:p>
      </dgm:t>
    </dgm:pt>
    <dgm:pt modelId="{0570626B-CD44-4C65-9D07-0A98FABECF1A}">
      <dgm:prSet custT="1"/>
      <dgm:spPr/>
      <dgm:t>
        <a:bodyPr/>
        <a:lstStyle/>
        <a:p>
          <a:pPr algn="ctr" rtl="0"/>
          <a:r>
            <a:rPr lang="ru-RU" sz="1600" b="1" dirty="0" smtClean="0"/>
            <a:t>На 4,3% </a:t>
          </a:r>
          <a:r>
            <a:rPr lang="ru-RU" sz="1600" dirty="0" smtClean="0"/>
            <a:t>проиндексирован и входящий в состав ЕДВ </a:t>
          </a:r>
        </a:p>
        <a:p>
          <a:pPr algn="ctr" rtl="0"/>
          <a:r>
            <a:rPr lang="ru-RU" sz="1600" b="1" dirty="0" smtClean="0"/>
            <a:t>набор социальных услуг (НСУ)</a:t>
          </a:r>
          <a:r>
            <a:rPr lang="ru-RU" sz="1600" dirty="0" smtClean="0"/>
            <a:t>. </a:t>
          </a:r>
          <a:endParaRPr lang="ru-RU" sz="1600" b="1" dirty="0"/>
        </a:p>
      </dgm:t>
    </dgm:pt>
    <dgm:pt modelId="{280AA76C-255E-4321-8E9C-05B6E1E5FE41}" type="parTrans" cxnId="{231F136A-CE66-4672-920F-93774DAE389A}">
      <dgm:prSet/>
      <dgm:spPr/>
      <dgm:t>
        <a:bodyPr/>
        <a:lstStyle/>
        <a:p>
          <a:endParaRPr lang="ru-RU"/>
        </a:p>
      </dgm:t>
    </dgm:pt>
    <dgm:pt modelId="{7236BEDE-7F13-457D-8146-AA97DBC3A7B2}" type="sibTrans" cxnId="{231F136A-CE66-4672-920F-93774DAE389A}">
      <dgm:prSet/>
      <dgm:spPr/>
      <dgm:t>
        <a:bodyPr/>
        <a:lstStyle/>
        <a:p>
          <a:endParaRPr lang="ru-RU"/>
        </a:p>
      </dgm:t>
    </dgm:pt>
    <dgm:pt modelId="{E1DAAD29-B7CF-4229-87B0-F928A5816A4C}">
      <dgm:prSet custT="1"/>
      <dgm:spPr/>
      <dgm:t>
        <a:bodyPr/>
        <a:lstStyle/>
        <a:p>
          <a:pPr algn="ctr" rtl="0"/>
          <a:r>
            <a:rPr lang="ru-RU" sz="1600" dirty="0" smtClean="0"/>
            <a:t>Федеральные льготники, имеющие право на получение НСУ, могут выбирать: получать социальные услуги в натуральной форме или в денежном эквиваленте. При этом законодательство предусматривает замену набора социальных услуг деньгами как полностью, так и частично.</a:t>
          </a:r>
          <a:endParaRPr lang="ru-RU" sz="1600" dirty="0"/>
        </a:p>
      </dgm:t>
    </dgm:pt>
    <dgm:pt modelId="{ACC4E527-F558-468E-A8F3-505753035FCB}" type="parTrans" cxnId="{3366F6E2-DC2A-4F8A-9888-2864742BAD9F}">
      <dgm:prSet/>
      <dgm:spPr/>
      <dgm:t>
        <a:bodyPr/>
        <a:lstStyle/>
        <a:p>
          <a:endParaRPr lang="ru-RU"/>
        </a:p>
      </dgm:t>
    </dgm:pt>
    <dgm:pt modelId="{1B47465A-0EDE-4871-A7E3-ACC13AA455BB}" type="sibTrans" cxnId="{3366F6E2-DC2A-4F8A-9888-2864742BAD9F}">
      <dgm:prSet/>
      <dgm:spPr/>
      <dgm:t>
        <a:bodyPr/>
        <a:lstStyle/>
        <a:p>
          <a:endParaRPr lang="ru-RU"/>
        </a:p>
      </dgm:t>
    </dgm:pt>
    <dgm:pt modelId="{941B9547-F7D2-4614-B755-9CA3B30E15DC}" type="pres">
      <dgm:prSet presAssocID="{B86C6E77-5DAD-4CD7-8C4C-6DF7B7A0EA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4177E-0EDC-4186-8E90-7F6D70BFF3C3}" type="pres">
      <dgm:prSet presAssocID="{8738B3F8-3978-404D-A977-1E9BBF1C01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18D16-435C-423A-998F-6B29E5240332}" type="pres">
      <dgm:prSet presAssocID="{4DD2C8BA-127B-499C-90FD-9220B22E2706}" presName="spacer" presStyleCnt="0"/>
      <dgm:spPr/>
    </dgm:pt>
    <dgm:pt modelId="{3FC02740-0B38-4D59-9CF4-CBC1C8BE60C9}" type="pres">
      <dgm:prSet presAssocID="{0570626B-CD44-4C65-9D07-0A98FABECF1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6DA7A-661C-4068-B9D1-2A84522CD2BA}" type="pres">
      <dgm:prSet presAssocID="{7236BEDE-7F13-457D-8146-AA97DBC3A7B2}" presName="spacer" presStyleCnt="0"/>
      <dgm:spPr/>
    </dgm:pt>
    <dgm:pt modelId="{C0A994FB-7A3B-4E8B-A614-D3941B0902D5}" type="pres">
      <dgm:prSet presAssocID="{E1DAAD29-B7CF-4229-87B0-F928A5816A4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522A39-8EE4-4C1B-8895-5EFB10FF840F}" type="presOf" srcId="{B86C6E77-5DAD-4CD7-8C4C-6DF7B7A0EA13}" destId="{941B9547-F7D2-4614-B755-9CA3B30E15DC}" srcOrd="0" destOrd="0" presId="urn:microsoft.com/office/officeart/2005/8/layout/vList2"/>
    <dgm:cxn modelId="{6F5291CB-0C90-46F3-838B-60CC705F0F1F}" type="presOf" srcId="{8738B3F8-3978-404D-A977-1E9BBF1C0120}" destId="{7134177E-0EDC-4186-8E90-7F6D70BFF3C3}" srcOrd="0" destOrd="0" presId="urn:microsoft.com/office/officeart/2005/8/layout/vList2"/>
    <dgm:cxn modelId="{231F136A-CE66-4672-920F-93774DAE389A}" srcId="{B86C6E77-5DAD-4CD7-8C4C-6DF7B7A0EA13}" destId="{0570626B-CD44-4C65-9D07-0A98FABECF1A}" srcOrd="1" destOrd="0" parTransId="{280AA76C-255E-4321-8E9C-05B6E1E5FE41}" sibTransId="{7236BEDE-7F13-457D-8146-AA97DBC3A7B2}"/>
    <dgm:cxn modelId="{80DF892D-ABFC-441D-B2A7-9EA068E45EB3}" type="presOf" srcId="{0570626B-CD44-4C65-9D07-0A98FABECF1A}" destId="{3FC02740-0B38-4D59-9CF4-CBC1C8BE60C9}" srcOrd="0" destOrd="0" presId="urn:microsoft.com/office/officeart/2005/8/layout/vList2"/>
    <dgm:cxn modelId="{60E1B7C7-2F02-4FC1-89C4-B8899706B2E6}" type="presOf" srcId="{E1DAAD29-B7CF-4229-87B0-F928A5816A4C}" destId="{C0A994FB-7A3B-4E8B-A614-D3941B0902D5}" srcOrd="0" destOrd="0" presId="urn:microsoft.com/office/officeart/2005/8/layout/vList2"/>
    <dgm:cxn modelId="{3366F6E2-DC2A-4F8A-9888-2864742BAD9F}" srcId="{B86C6E77-5DAD-4CD7-8C4C-6DF7B7A0EA13}" destId="{E1DAAD29-B7CF-4229-87B0-F928A5816A4C}" srcOrd="2" destOrd="0" parTransId="{ACC4E527-F558-468E-A8F3-505753035FCB}" sibTransId="{1B47465A-0EDE-4871-A7E3-ACC13AA455BB}"/>
    <dgm:cxn modelId="{2B6B6D11-6591-4F53-9030-9CB11D18CBA2}" srcId="{B86C6E77-5DAD-4CD7-8C4C-6DF7B7A0EA13}" destId="{8738B3F8-3978-404D-A977-1E9BBF1C0120}" srcOrd="0" destOrd="0" parTransId="{95577F22-459D-4046-A77C-7AC0D66035B8}" sibTransId="{4DD2C8BA-127B-499C-90FD-9220B22E2706}"/>
    <dgm:cxn modelId="{F951B20E-50CF-445D-87D7-EDC43B605D59}" type="presParOf" srcId="{941B9547-F7D2-4614-B755-9CA3B30E15DC}" destId="{7134177E-0EDC-4186-8E90-7F6D70BFF3C3}" srcOrd="0" destOrd="0" presId="urn:microsoft.com/office/officeart/2005/8/layout/vList2"/>
    <dgm:cxn modelId="{BA0592A8-D1FE-4D24-8F12-89E270F5A521}" type="presParOf" srcId="{941B9547-F7D2-4614-B755-9CA3B30E15DC}" destId="{47018D16-435C-423A-998F-6B29E5240332}" srcOrd="1" destOrd="0" presId="urn:microsoft.com/office/officeart/2005/8/layout/vList2"/>
    <dgm:cxn modelId="{A27C045F-89E5-4C6E-99BE-EC8C99BDA464}" type="presParOf" srcId="{941B9547-F7D2-4614-B755-9CA3B30E15DC}" destId="{3FC02740-0B38-4D59-9CF4-CBC1C8BE60C9}" srcOrd="2" destOrd="0" presId="urn:microsoft.com/office/officeart/2005/8/layout/vList2"/>
    <dgm:cxn modelId="{B0957A69-3E8F-4D61-93CB-3737D930F0BC}" type="presParOf" srcId="{941B9547-F7D2-4614-B755-9CA3B30E15DC}" destId="{A256DA7A-661C-4068-B9D1-2A84522CD2BA}" srcOrd="3" destOrd="0" presId="urn:microsoft.com/office/officeart/2005/8/layout/vList2"/>
    <dgm:cxn modelId="{39B27ADC-7A69-4B5A-A53F-35FCCD009AEA}" type="presParOf" srcId="{941B9547-F7D2-4614-B755-9CA3B30E15DC}" destId="{C0A994FB-7A3B-4E8B-A614-D3941B0902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3BA374-D3AE-4089-8752-A7EF6E8E64FE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17E53B9-E7C0-4A27-BE90-685E4DC63B55}">
      <dgm:prSet/>
      <dgm:spPr/>
      <dgm:t>
        <a:bodyPr/>
        <a:lstStyle/>
        <a:p>
          <a:pPr rtl="0"/>
          <a:r>
            <a:rPr lang="ru-RU" dirty="0" smtClean="0"/>
            <a:t>С 1 февраля 2019 года стоимость НСУ  1121 р. 42 коп., в том числе:</a:t>
          </a:r>
          <a:endParaRPr lang="ru-RU" dirty="0"/>
        </a:p>
      </dgm:t>
    </dgm:pt>
    <dgm:pt modelId="{6EBE6FD7-A4A4-4CC9-ABE9-076C67125761}" type="parTrans" cxnId="{E4F9F88D-0BB2-4143-842C-6261CD684B54}">
      <dgm:prSet/>
      <dgm:spPr/>
      <dgm:t>
        <a:bodyPr/>
        <a:lstStyle/>
        <a:p>
          <a:endParaRPr lang="ru-RU"/>
        </a:p>
      </dgm:t>
    </dgm:pt>
    <dgm:pt modelId="{2A580116-9EFD-401E-B5A0-C69685FA81FF}" type="sibTrans" cxnId="{E4F9F88D-0BB2-4143-842C-6261CD684B54}">
      <dgm:prSet/>
      <dgm:spPr/>
      <dgm:t>
        <a:bodyPr/>
        <a:lstStyle/>
        <a:p>
          <a:endParaRPr lang="ru-RU"/>
        </a:p>
      </dgm:t>
    </dgm:pt>
    <dgm:pt modelId="{EFC443B0-8AB7-4919-9506-6F21ED8DEEC0}">
      <dgm:prSet/>
      <dgm:spPr/>
      <dgm:t>
        <a:bodyPr/>
        <a:lstStyle/>
        <a:p>
          <a:pPr rtl="0"/>
          <a:r>
            <a:rPr lang="ru-RU" dirty="0" smtClean="0"/>
            <a:t>медикаменты – 863 р.75 к.</a:t>
          </a:r>
          <a:endParaRPr lang="ru-RU" dirty="0"/>
        </a:p>
      </dgm:t>
    </dgm:pt>
    <dgm:pt modelId="{698EAEAA-F907-45D3-AC57-CDCF7C1EF534}" type="parTrans" cxnId="{5718B91F-5469-4535-931D-A56DB2D35A1B}">
      <dgm:prSet/>
      <dgm:spPr/>
      <dgm:t>
        <a:bodyPr/>
        <a:lstStyle/>
        <a:p>
          <a:endParaRPr lang="ru-RU"/>
        </a:p>
      </dgm:t>
    </dgm:pt>
    <dgm:pt modelId="{565ABC4E-269E-4FB2-9961-4CF0B8660559}" type="sibTrans" cxnId="{5718B91F-5469-4535-931D-A56DB2D35A1B}">
      <dgm:prSet/>
      <dgm:spPr/>
      <dgm:t>
        <a:bodyPr/>
        <a:lstStyle/>
        <a:p>
          <a:endParaRPr lang="ru-RU"/>
        </a:p>
      </dgm:t>
    </dgm:pt>
    <dgm:pt modelId="{9D0AC895-9FF9-4D31-8F6A-D50A794EF2B6}">
      <dgm:prSet/>
      <dgm:spPr/>
      <dgm:t>
        <a:bodyPr/>
        <a:lstStyle/>
        <a:p>
          <a:pPr rtl="0"/>
          <a:r>
            <a:rPr lang="ru-RU" dirty="0" smtClean="0"/>
            <a:t>предоставление путевки на санаторно-курортное лечение – 133 р.62 к.</a:t>
          </a:r>
          <a:endParaRPr lang="ru-RU" dirty="0"/>
        </a:p>
      </dgm:t>
    </dgm:pt>
    <dgm:pt modelId="{997A1BF3-64B0-49F3-A8E4-BD4C59FE4986}" type="parTrans" cxnId="{4B56F184-C4EF-4E73-95E4-72C4D57288C9}">
      <dgm:prSet/>
      <dgm:spPr/>
      <dgm:t>
        <a:bodyPr/>
        <a:lstStyle/>
        <a:p>
          <a:endParaRPr lang="ru-RU"/>
        </a:p>
      </dgm:t>
    </dgm:pt>
    <dgm:pt modelId="{5D42FE9B-85B3-46FA-A398-688437046BB8}" type="sibTrans" cxnId="{4B56F184-C4EF-4E73-95E4-72C4D57288C9}">
      <dgm:prSet/>
      <dgm:spPr/>
      <dgm:t>
        <a:bodyPr/>
        <a:lstStyle/>
        <a:p>
          <a:endParaRPr lang="ru-RU"/>
        </a:p>
      </dgm:t>
    </dgm:pt>
    <dgm:pt modelId="{65FB21AF-731D-4395-B620-AE6026E8AED7}">
      <dgm:prSet/>
      <dgm:spPr/>
      <dgm:t>
        <a:bodyPr/>
        <a:lstStyle/>
        <a:p>
          <a:pPr rtl="0"/>
          <a:r>
            <a:rPr lang="ru-RU" dirty="0" smtClean="0"/>
            <a:t>бесплатный проезд к месту лечения и обратно – 124 р.05 к.</a:t>
          </a:r>
          <a:endParaRPr lang="ru-RU" dirty="0"/>
        </a:p>
      </dgm:t>
    </dgm:pt>
    <dgm:pt modelId="{5122608C-2D71-4A97-A41C-333228B3DD4D}" type="parTrans" cxnId="{AE39D728-1FAC-4F57-A87F-E92C52096500}">
      <dgm:prSet/>
      <dgm:spPr/>
      <dgm:t>
        <a:bodyPr/>
        <a:lstStyle/>
        <a:p>
          <a:endParaRPr lang="ru-RU"/>
        </a:p>
      </dgm:t>
    </dgm:pt>
    <dgm:pt modelId="{0A1B78FE-7894-44D7-96F2-CBBD9373A836}" type="sibTrans" cxnId="{AE39D728-1FAC-4F57-A87F-E92C52096500}">
      <dgm:prSet/>
      <dgm:spPr/>
      <dgm:t>
        <a:bodyPr/>
        <a:lstStyle/>
        <a:p>
          <a:endParaRPr lang="ru-RU"/>
        </a:p>
      </dgm:t>
    </dgm:pt>
    <dgm:pt modelId="{F5F8BC51-7745-4810-8282-EBB453492260}" type="pres">
      <dgm:prSet presAssocID="{693BA374-D3AE-4089-8752-A7EF6E8E64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E905DB-6D60-4992-96B3-272C925F21EF}" type="pres">
      <dgm:prSet presAssocID="{717E53B9-E7C0-4A27-BE90-685E4DC63B55}" presName="linNode" presStyleCnt="0"/>
      <dgm:spPr/>
    </dgm:pt>
    <dgm:pt modelId="{95294B78-2868-48D0-A6BA-363E1D20183D}" type="pres">
      <dgm:prSet presAssocID="{717E53B9-E7C0-4A27-BE90-685E4DC63B5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755BB-194D-4BF7-8A2F-CB4B5316A5FF}" type="pres">
      <dgm:prSet presAssocID="{717E53B9-E7C0-4A27-BE90-685E4DC63B5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4C205A-4269-4998-8DCD-5B35E5AF2469}" type="presOf" srcId="{717E53B9-E7C0-4A27-BE90-685E4DC63B55}" destId="{95294B78-2868-48D0-A6BA-363E1D20183D}" srcOrd="0" destOrd="0" presId="urn:microsoft.com/office/officeart/2005/8/layout/vList5"/>
    <dgm:cxn modelId="{AA528D13-6203-404B-B8D8-14EB3FFCE77A}" type="presOf" srcId="{9D0AC895-9FF9-4D31-8F6A-D50A794EF2B6}" destId="{CD2755BB-194D-4BF7-8A2F-CB4B5316A5FF}" srcOrd="0" destOrd="1" presId="urn:microsoft.com/office/officeart/2005/8/layout/vList5"/>
    <dgm:cxn modelId="{5718B91F-5469-4535-931D-A56DB2D35A1B}" srcId="{717E53B9-E7C0-4A27-BE90-685E4DC63B55}" destId="{EFC443B0-8AB7-4919-9506-6F21ED8DEEC0}" srcOrd="0" destOrd="0" parTransId="{698EAEAA-F907-45D3-AC57-CDCF7C1EF534}" sibTransId="{565ABC4E-269E-4FB2-9961-4CF0B8660559}"/>
    <dgm:cxn modelId="{6FA230E6-4F36-477A-91B3-B587246CD6C8}" type="presOf" srcId="{65FB21AF-731D-4395-B620-AE6026E8AED7}" destId="{CD2755BB-194D-4BF7-8A2F-CB4B5316A5FF}" srcOrd="0" destOrd="2" presId="urn:microsoft.com/office/officeart/2005/8/layout/vList5"/>
    <dgm:cxn modelId="{E4F9F88D-0BB2-4143-842C-6261CD684B54}" srcId="{693BA374-D3AE-4089-8752-A7EF6E8E64FE}" destId="{717E53B9-E7C0-4A27-BE90-685E4DC63B55}" srcOrd="0" destOrd="0" parTransId="{6EBE6FD7-A4A4-4CC9-ABE9-076C67125761}" sibTransId="{2A580116-9EFD-401E-B5A0-C69685FA81FF}"/>
    <dgm:cxn modelId="{AE39D728-1FAC-4F57-A87F-E92C52096500}" srcId="{717E53B9-E7C0-4A27-BE90-685E4DC63B55}" destId="{65FB21AF-731D-4395-B620-AE6026E8AED7}" srcOrd="2" destOrd="0" parTransId="{5122608C-2D71-4A97-A41C-333228B3DD4D}" sibTransId="{0A1B78FE-7894-44D7-96F2-CBBD9373A836}"/>
    <dgm:cxn modelId="{3CACE612-44CE-4FE3-A17E-36FEE71760B4}" type="presOf" srcId="{693BA374-D3AE-4089-8752-A7EF6E8E64FE}" destId="{F5F8BC51-7745-4810-8282-EBB453492260}" srcOrd="0" destOrd="0" presId="urn:microsoft.com/office/officeart/2005/8/layout/vList5"/>
    <dgm:cxn modelId="{78022F6A-91FD-412F-9F88-7321E9252668}" type="presOf" srcId="{EFC443B0-8AB7-4919-9506-6F21ED8DEEC0}" destId="{CD2755BB-194D-4BF7-8A2F-CB4B5316A5FF}" srcOrd="0" destOrd="0" presId="urn:microsoft.com/office/officeart/2005/8/layout/vList5"/>
    <dgm:cxn modelId="{4B56F184-C4EF-4E73-95E4-72C4D57288C9}" srcId="{717E53B9-E7C0-4A27-BE90-685E4DC63B55}" destId="{9D0AC895-9FF9-4D31-8F6A-D50A794EF2B6}" srcOrd="1" destOrd="0" parTransId="{997A1BF3-64B0-49F3-A8E4-BD4C59FE4986}" sibTransId="{5D42FE9B-85B3-46FA-A398-688437046BB8}"/>
    <dgm:cxn modelId="{F6BDEF58-4369-47A6-BA3B-9D300D7DA35C}" type="presParOf" srcId="{F5F8BC51-7745-4810-8282-EBB453492260}" destId="{E9E905DB-6D60-4992-96B3-272C925F21EF}" srcOrd="0" destOrd="0" presId="urn:microsoft.com/office/officeart/2005/8/layout/vList5"/>
    <dgm:cxn modelId="{71661A77-79DB-4197-954D-A407522C22D8}" type="presParOf" srcId="{E9E905DB-6D60-4992-96B3-272C925F21EF}" destId="{95294B78-2868-48D0-A6BA-363E1D20183D}" srcOrd="0" destOrd="0" presId="urn:microsoft.com/office/officeart/2005/8/layout/vList5"/>
    <dgm:cxn modelId="{EF839EB5-172E-4BE0-9AA9-28F2A1B645C2}" type="presParOf" srcId="{E9E905DB-6D60-4992-96B3-272C925F21EF}" destId="{CD2755BB-194D-4BF7-8A2F-CB4B5316A5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900645-040A-4DB3-98EB-191E2BB64993}" type="doc">
      <dgm:prSet loTypeId="urn:microsoft.com/office/officeart/2005/8/layout/vList5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C39412FB-378B-455E-9C91-D01C31C9C018}">
      <dgm:prSet custT="1"/>
      <dgm:spPr/>
      <dgm:t>
        <a:bodyPr/>
        <a:lstStyle/>
        <a:p>
          <a:pPr rtl="0"/>
          <a:r>
            <a:rPr lang="ru-RU" sz="1800" b="1" dirty="0" smtClean="0"/>
            <a:t>Увеличение возраста выхода на пенсию: </a:t>
          </a:r>
        </a:p>
        <a:p>
          <a:pPr rtl="0"/>
          <a:r>
            <a:rPr lang="ru-RU" sz="1800" b="1" dirty="0" smtClean="0"/>
            <a:t>женщинам – до 60 лет, мужчинам – до 65 лет</a:t>
          </a:r>
          <a:endParaRPr lang="ru-RU" sz="1800" dirty="0"/>
        </a:p>
      </dgm:t>
    </dgm:pt>
    <dgm:pt modelId="{0D9E7885-6D89-4860-8035-234BA60BFC6C}" type="parTrans" cxnId="{7ACEA4BA-656E-49B3-9099-7F8205D601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8F74FA2-14C8-481B-BE2C-99982945AAB9}" type="sibTrans" cxnId="{7ACEA4BA-656E-49B3-9099-7F8205D601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047262-3CBA-4B8C-8BAE-DFEC81FAA614}">
      <dgm:prSet custT="1"/>
      <dgm:spPr/>
      <dgm:t>
        <a:bodyPr/>
        <a:lstStyle/>
        <a:p>
          <a:pPr rtl="0"/>
          <a:r>
            <a:rPr lang="ru-RU" sz="1600" b="1" dirty="0" smtClean="0"/>
            <a:t>Установление 25‑процентного повышения фиксированной выплаты к страховой пенсии для неработающих пенсионеров, живущих в сельской местности и проработавших не менее 30 лет в сельском хозяйстве</a:t>
          </a:r>
          <a:endParaRPr lang="ru-RU" sz="1600" dirty="0"/>
        </a:p>
      </dgm:t>
    </dgm:pt>
    <dgm:pt modelId="{0673C457-6041-4A27-A220-243C2594ACEB}" type="parTrans" cxnId="{B8026B2D-1370-40D5-98B6-145C0F792B0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95BF83A-7893-4330-90F0-A582EF5FEFF7}" type="sibTrans" cxnId="{B8026B2D-1370-40D5-98B6-145C0F792B0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D7E1945-F87E-4EE3-A18F-F0E462E3433B}">
      <dgm:prSet custT="1"/>
      <dgm:spPr/>
      <dgm:t>
        <a:bodyPr/>
        <a:lstStyle/>
        <a:p>
          <a:pPr rtl="0"/>
          <a:r>
            <a:rPr lang="ru-RU" sz="1800" b="1" dirty="0" smtClean="0"/>
            <a:t>Досрочный выход на пенсию при длительном стаже: </a:t>
          </a:r>
        </a:p>
        <a:p>
          <a:pPr rtl="0"/>
          <a:r>
            <a:rPr lang="ru-RU" sz="1800" b="1" dirty="0" smtClean="0"/>
            <a:t>для женщин до 37 лет, а для мужчин до 42‑х</a:t>
          </a:r>
          <a:endParaRPr lang="ru-RU" sz="1800" dirty="0"/>
        </a:p>
      </dgm:t>
    </dgm:pt>
    <dgm:pt modelId="{3C5DBD91-56B3-400C-ACAE-382FAA757C8B}" type="parTrans" cxnId="{C213E631-1BAD-42DC-8751-455C8DE9876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BD251A-67BA-495E-A4E1-303C738B5A41}" type="sibTrans" cxnId="{C213E631-1BAD-42DC-8751-455C8DE9876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A3717C-7786-4A65-BC05-9CDF3781C463}">
      <dgm:prSet custT="1"/>
      <dgm:spPr/>
      <dgm:t>
        <a:bodyPr/>
        <a:lstStyle/>
        <a:p>
          <a:pPr rtl="0"/>
          <a:r>
            <a:rPr lang="ru-RU" sz="1800" b="1" dirty="0" smtClean="0"/>
            <a:t>Предоставление права досрочного выхода на пенсию многодетным матерям:</a:t>
          </a:r>
        </a:p>
        <a:p>
          <a:pPr rtl="0"/>
          <a:r>
            <a:rPr lang="ru-RU" sz="1800" b="1" dirty="0" smtClean="0"/>
            <a:t>3 ребенка – в 57 лет, 4 ребенка – в 56 лет</a:t>
          </a:r>
          <a:endParaRPr lang="ru-RU" sz="1800" dirty="0"/>
        </a:p>
      </dgm:t>
    </dgm:pt>
    <dgm:pt modelId="{92E6AA02-9EB3-4DFC-91B8-27C2059E414D}" type="parTrans" cxnId="{76EE1254-AE63-4F1B-92F0-3A1EFF693A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764C24-AEEC-4F94-BC72-3E45B6CA9F32}" type="sibTrans" cxnId="{76EE1254-AE63-4F1B-92F0-3A1EFF693A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5AC90A-4616-4DCE-B766-66221E895CAE}">
      <dgm:prSet custT="1"/>
      <dgm:spPr/>
      <dgm:t>
        <a:bodyPr/>
        <a:lstStyle/>
        <a:p>
          <a:pPr rtl="0"/>
          <a:r>
            <a:rPr lang="ru-RU" sz="1800" b="1" dirty="0" smtClean="0"/>
            <a:t>Сохранение действующих условий назначения социальных пенсий малочисленным народам Севера</a:t>
          </a:r>
          <a:endParaRPr lang="ru-RU" sz="1800" dirty="0"/>
        </a:p>
      </dgm:t>
    </dgm:pt>
    <dgm:pt modelId="{E0ACA3D7-0EA5-49DD-B191-E155823456B9}" type="parTrans" cxnId="{2B76C007-FDE7-4428-A164-414A240F8A8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BB2A7A-1D9C-461A-A890-815FE6856498}" type="sibTrans" cxnId="{2B76C007-FDE7-4428-A164-414A240F8A8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C8234D4-6CF0-45C6-A8E0-A86ECFA7DA97}">
      <dgm:prSet custT="1"/>
      <dgm:spPr/>
      <dgm:t>
        <a:bodyPr/>
        <a:lstStyle/>
        <a:p>
          <a:pPr rtl="0"/>
          <a:r>
            <a:rPr lang="ru-RU" sz="1800" b="1" dirty="0" smtClean="0"/>
            <a:t>Сохранение федеральных и региональных льгот гражданам при достижении соответствующего возраста</a:t>
          </a:r>
          <a:endParaRPr lang="ru-RU" sz="1800" b="1" dirty="0"/>
        </a:p>
      </dgm:t>
    </dgm:pt>
    <dgm:pt modelId="{644300EB-87DA-4AB2-8AA6-3BE1177EEAC0}" type="parTrans" cxnId="{D03EF49B-D2CD-40F5-BFD7-EB6989D7C84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9F459C-D41E-4305-9216-95D621598ADA}" type="sibTrans" cxnId="{D03EF49B-D2CD-40F5-BFD7-EB6989D7C84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F17B0C-D6A2-44A5-AC25-697DC961ABE4}" type="pres">
      <dgm:prSet presAssocID="{7E900645-040A-4DB3-98EB-191E2BB649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0AA66-6E56-4A6A-8BB3-D63F7DADF4EB}" type="pres">
      <dgm:prSet presAssocID="{C39412FB-378B-455E-9C91-D01C31C9C018}" presName="linNode" presStyleCnt="0"/>
      <dgm:spPr/>
    </dgm:pt>
    <dgm:pt modelId="{D167B19B-EEB4-4086-B9B7-CE96C79E5E56}" type="pres">
      <dgm:prSet presAssocID="{C39412FB-378B-455E-9C91-D01C31C9C018}" presName="parentText" presStyleLbl="node1" presStyleIdx="0" presStyleCnt="6" custScaleX="2527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D6EE0-1368-4B56-A51A-F5E7346C282D}" type="pres">
      <dgm:prSet presAssocID="{78F74FA2-14C8-481B-BE2C-99982945AAB9}" presName="sp" presStyleCnt="0"/>
      <dgm:spPr/>
    </dgm:pt>
    <dgm:pt modelId="{B0EA3C3C-0267-43B6-8469-45CABEE03C6E}" type="pres">
      <dgm:prSet presAssocID="{D9047262-3CBA-4B8C-8BAE-DFEC81FAA614}" presName="linNode" presStyleCnt="0"/>
      <dgm:spPr/>
    </dgm:pt>
    <dgm:pt modelId="{C3F96405-D86C-4811-836E-9B2CFF4DE00F}" type="pres">
      <dgm:prSet presAssocID="{D9047262-3CBA-4B8C-8BAE-DFEC81FAA614}" presName="parentText" presStyleLbl="node1" presStyleIdx="1" presStyleCnt="6" custScaleX="2527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53B85-DAEC-44AA-B7BE-0930CCA97531}" type="pres">
      <dgm:prSet presAssocID="{795BF83A-7893-4330-90F0-A582EF5FEFF7}" presName="sp" presStyleCnt="0"/>
      <dgm:spPr/>
    </dgm:pt>
    <dgm:pt modelId="{45E08E14-A8E2-4F81-B57B-7C20A18D0138}" type="pres">
      <dgm:prSet presAssocID="{6D7E1945-F87E-4EE3-A18F-F0E462E3433B}" presName="linNode" presStyleCnt="0"/>
      <dgm:spPr/>
    </dgm:pt>
    <dgm:pt modelId="{413FA16A-5D3C-4D8F-A23D-3A6102791D49}" type="pres">
      <dgm:prSet presAssocID="{6D7E1945-F87E-4EE3-A18F-F0E462E3433B}" presName="parentText" presStyleLbl="node1" presStyleIdx="2" presStyleCnt="6" custScaleX="2527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C7F57-2E6B-4273-BBE6-137C8443F3B1}" type="pres">
      <dgm:prSet presAssocID="{9EBD251A-67BA-495E-A4E1-303C738B5A41}" presName="sp" presStyleCnt="0"/>
      <dgm:spPr/>
    </dgm:pt>
    <dgm:pt modelId="{4B08DB6C-CF7D-49DE-8A3A-140D22A30739}" type="pres">
      <dgm:prSet presAssocID="{4FA3717C-7786-4A65-BC05-9CDF3781C463}" presName="linNode" presStyleCnt="0"/>
      <dgm:spPr/>
    </dgm:pt>
    <dgm:pt modelId="{FE60DDA0-663A-4416-9D83-BDC4279F65AC}" type="pres">
      <dgm:prSet presAssocID="{4FA3717C-7786-4A65-BC05-9CDF3781C463}" presName="parentText" presStyleLbl="node1" presStyleIdx="3" presStyleCnt="6" custScaleX="2527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2AB93-CEC0-4E39-A7B7-22690A5A5A78}" type="pres">
      <dgm:prSet presAssocID="{B0764C24-AEEC-4F94-BC72-3E45B6CA9F32}" presName="sp" presStyleCnt="0"/>
      <dgm:spPr/>
    </dgm:pt>
    <dgm:pt modelId="{6DF355CB-9CFF-4F76-B8CA-503CBD7F2D16}" type="pres">
      <dgm:prSet presAssocID="{075AC90A-4616-4DCE-B766-66221E895CAE}" presName="linNode" presStyleCnt="0"/>
      <dgm:spPr/>
    </dgm:pt>
    <dgm:pt modelId="{BEC2E5FE-DC50-4B7A-BB2C-AD7582764475}" type="pres">
      <dgm:prSet presAssocID="{075AC90A-4616-4DCE-B766-66221E895CAE}" presName="parentText" presStyleLbl="node1" presStyleIdx="4" presStyleCnt="6" custScaleX="2527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36C3C-6CDB-4C3F-9531-202CBBEA047E}" type="pres">
      <dgm:prSet presAssocID="{D9BB2A7A-1D9C-461A-A890-815FE6856498}" presName="sp" presStyleCnt="0"/>
      <dgm:spPr/>
    </dgm:pt>
    <dgm:pt modelId="{3F253AC8-9718-4CF2-8F3C-9046937E7962}" type="pres">
      <dgm:prSet presAssocID="{2C8234D4-6CF0-45C6-A8E0-A86ECFA7DA97}" presName="linNode" presStyleCnt="0"/>
      <dgm:spPr/>
    </dgm:pt>
    <dgm:pt modelId="{3FFEAE6B-D39F-44E9-9EBE-0F159B23D711}" type="pres">
      <dgm:prSet presAssocID="{2C8234D4-6CF0-45C6-A8E0-A86ECFA7DA97}" presName="parentText" presStyleLbl="node1" presStyleIdx="5" presStyleCnt="6" custScaleX="2527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026B2D-1370-40D5-98B6-145C0F792B0B}" srcId="{7E900645-040A-4DB3-98EB-191E2BB64993}" destId="{D9047262-3CBA-4B8C-8BAE-DFEC81FAA614}" srcOrd="1" destOrd="0" parTransId="{0673C457-6041-4A27-A220-243C2594ACEB}" sibTransId="{795BF83A-7893-4330-90F0-A582EF5FEFF7}"/>
    <dgm:cxn modelId="{C213E631-1BAD-42DC-8751-455C8DE98766}" srcId="{7E900645-040A-4DB3-98EB-191E2BB64993}" destId="{6D7E1945-F87E-4EE3-A18F-F0E462E3433B}" srcOrd="2" destOrd="0" parTransId="{3C5DBD91-56B3-400C-ACAE-382FAA757C8B}" sibTransId="{9EBD251A-67BA-495E-A4E1-303C738B5A41}"/>
    <dgm:cxn modelId="{7ACEA4BA-656E-49B3-9099-7F8205D60102}" srcId="{7E900645-040A-4DB3-98EB-191E2BB64993}" destId="{C39412FB-378B-455E-9C91-D01C31C9C018}" srcOrd="0" destOrd="0" parTransId="{0D9E7885-6D89-4860-8035-234BA60BFC6C}" sibTransId="{78F74FA2-14C8-481B-BE2C-99982945AAB9}"/>
    <dgm:cxn modelId="{2B76C007-FDE7-4428-A164-414A240F8A8F}" srcId="{7E900645-040A-4DB3-98EB-191E2BB64993}" destId="{075AC90A-4616-4DCE-B766-66221E895CAE}" srcOrd="4" destOrd="0" parTransId="{E0ACA3D7-0EA5-49DD-B191-E155823456B9}" sibTransId="{D9BB2A7A-1D9C-461A-A890-815FE6856498}"/>
    <dgm:cxn modelId="{7B1BFF6A-F004-43FB-8774-1DFBB9396F38}" type="presOf" srcId="{2C8234D4-6CF0-45C6-A8E0-A86ECFA7DA97}" destId="{3FFEAE6B-D39F-44E9-9EBE-0F159B23D711}" srcOrd="0" destOrd="0" presId="urn:microsoft.com/office/officeart/2005/8/layout/vList5"/>
    <dgm:cxn modelId="{B4E7C63F-5623-4C10-BB56-3D198EF0A4EF}" type="presOf" srcId="{7E900645-040A-4DB3-98EB-191E2BB64993}" destId="{42F17B0C-D6A2-44A5-AC25-697DC961ABE4}" srcOrd="0" destOrd="0" presId="urn:microsoft.com/office/officeart/2005/8/layout/vList5"/>
    <dgm:cxn modelId="{B9436282-E907-4ECD-BB99-E440614ECE94}" type="presOf" srcId="{D9047262-3CBA-4B8C-8BAE-DFEC81FAA614}" destId="{C3F96405-D86C-4811-836E-9B2CFF4DE00F}" srcOrd="0" destOrd="0" presId="urn:microsoft.com/office/officeart/2005/8/layout/vList5"/>
    <dgm:cxn modelId="{76EE1254-AE63-4F1B-92F0-3A1EFF693A11}" srcId="{7E900645-040A-4DB3-98EB-191E2BB64993}" destId="{4FA3717C-7786-4A65-BC05-9CDF3781C463}" srcOrd="3" destOrd="0" parTransId="{92E6AA02-9EB3-4DFC-91B8-27C2059E414D}" sibTransId="{B0764C24-AEEC-4F94-BC72-3E45B6CA9F32}"/>
    <dgm:cxn modelId="{D03EF49B-D2CD-40F5-BFD7-EB6989D7C843}" srcId="{7E900645-040A-4DB3-98EB-191E2BB64993}" destId="{2C8234D4-6CF0-45C6-A8E0-A86ECFA7DA97}" srcOrd="5" destOrd="0" parTransId="{644300EB-87DA-4AB2-8AA6-3BE1177EEAC0}" sibTransId="{869F459C-D41E-4305-9216-95D621598ADA}"/>
    <dgm:cxn modelId="{A09F44C1-CFBA-49F4-A16C-3884EA589951}" type="presOf" srcId="{6D7E1945-F87E-4EE3-A18F-F0E462E3433B}" destId="{413FA16A-5D3C-4D8F-A23D-3A6102791D49}" srcOrd="0" destOrd="0" presId="urn:microsoft.com/office/officeart/2005/8/layout/vList5"/>
    <dgm:cxn modelId="{E22FF18D-C1C2-48F2-9674-890A407BBC8E}" type="presOf" srcId="{C39412FB-378B-455E-9C91-D01C31C9C018}" destId="{D167B19B-EEB4-4086-B9B7-CE96C79E5E56}" srcOrd="0" destOrd="0" presId="urn:microsoft.com/office/officeart/2005/8/layout/vList5"/>
    <dgm:cxn modelId="{C30AEC4A-CD01-4A4F-A89C-2F2A14DA6B0E}" type="presOf" srcId="{4FA3717C-7786-4A65-BC05-9CDF3781C463}" destId="{FE60DDA0-663A-4416-9D83-BDC4279F65AC}" srcOrd="0" destOrd="0" presId="urn:microsoft.com/office/officeart/2005/8/layout/vList5"/>
    <dgm:cxn modelId="{2BB0538B-B0DA-4A07-9F01-ED1452B93A2B}" type="presOf" srcId="{075AC90A-4616-4DCE-B766-66221E895CAE}" destId="{BEC2E5FE-DC50-4B7A-BB2C-AD7582764475}" srcOrd="0" destOrd="0" presId="urn:microsoft.com/office/officeart/2005/8/layout/vList5"/>
    <dgm:cxn modelId="{BFAF989C-372A-4CBB-9B78-35994930C6FF}" type="presParOf" srcId="{42F17B0C-D6A2-44A5-AC25-697DC961ABE4}" destId="{1470AA66-6E56-4A6A-8BB3-D63F7DADF4EB}" srcOrd="0" destOrd="0" presId="urn:microsoft.com/office/officeart/2005/8/layout/vList5"/>
    <dgm:cxn modelId="{899FD33A-2E28-4A7F-96CD-05BBA648A4AE}" type="presParOf" srcId="{1470AA66-6E56-4A6A-8BB3-D63F7DADF4EB}" destId="{D167B19B-EEB4-4086-B9B7-CE96C79E5E56}" srcOrd="0" destOrd="0" presId="urn:microsoft.com/office/officeart/2005/8/layout/vList5"/>
    <dgm:cxn modelId="{B023DAE5-535F-47F3-B1C6-E83DC097AB22}" type="presParOf" srcId="{42F17B0C-D6A2-44A5-AC25-697DC961ABE4}" destId="{675D6EE0-1368-4B56-A51A-F5E7346C282D}" srcOrd="1" destOrd="0" presId="urn:microsoft.com/office/officeart/2005/8/layout/vList5"/>
    <dgm:cxn modelId="{66EA8BBC-F2FE-4277-BDA9-2F5D23CC4F6D}" type="presParOf" srcId="{42F17B0C-D6A2-44A5-AC25-697DC961ABE4}" destId="{B0EA3C3C-0267-43B6-8469-45CABEE03C6E}" srcOrd="2" destOrd="0" presId="urn:microsoft.com/office/officeart/2005/8/layout/vList5"/>
    <dgm:cxn modelId="{72D05D15-33CD-4AED-8CE6-1A491F7FCDB6}" type="presParOf" srcId="{B0EA3C3C-0267-43B6-8469-45CABEE03C6E}" destId="{C3F96405-D86C-4811-836E-9B2CFF4DE00F}" srcOrd="0" destOrd="0" presId="urn:microsoft.com/office/officeart/2005/8/layout/vList5"/>
    <dgm:cxn modelId="{8621EAF6-94C9-46ED-82C8-DFE84589DB8E}" type="presParOf" srcId="{42F17B0C-D6A2-44A5-AC25-697DC961ABE4}" destId="{C7153B85-DAEC-44AA-B7BE-0930CCA97531}" srcOrd="3" destOrd="0" presId="urn:microsoft.com/office/officeart/2005/8/layout/vList5"/>
    <dgm:cxn modelId="{801BBE8D-D4E6-40BD-AEED-A3DC0FA43481}" type="presParOf" srcId="{42F17B0C-D6A2-44A5-AC25-697DC961ABE4}" destId="{45E08E14-A8E2-4F81-B57B-7C20A18D0138}" srcOrd="4" destOrd="0" presId="urn:microsoft.com/office/officeart/2005/8/layout/vList5"/>
    <dgm:cxn modelId="{C053DB58-3BDD-43F7-8781-6DC551454FF8}" type="presParOf" srcId="{45E08E14-A8E2-4F81-B57B-7C20A18D0138}" destId="{413FA16A-5D3C-4D8F-A23D-3A6102791D49}" srcOrd="0" destOrd="0" presId="urn:microsoft.com/office/officeart/2005/8/layout/vList5"/>
    <dgm:cxn modelId="{61E9368B-238A-4B00-8EE9-C0FC530FB571}" type="presParOf" srcId="{42F17B0C-D6A2-44A5-AC25-697DC961ABE4}" destId="{ABBC7F57-2E6B-4273-BBE6-137C8443F3B1}" srcOrd="5" destOrd="0" presId="urn:microsoft.com/office/officeart/2005/8/layout/vList5"/>
    <dgm:cxn modelId="{7A5B54ED-C8B3-49E7-A048-73F4B930E714}" type="presParOf" srcId="{42F17B0C-D6A2-44A5-AC25-697DC961ABE4}" destId="{4B08DB6C-CF7D-49DE-8A3A-140D22A30739}" srcOrd="6" destOrd="0" presId="urn:microsoft.com/office/officeart/2005/8/layout/vList5"/>
    <dgm:cxn modelId="{B995EE15-68E2-43E2-8CD8-554958947C25}" type="presParOf" srcId="{4B08DB6C-CF7D-49DE-8A3A-140D22A30739}" destId="{FE60DDA0-663A-4416-9D83-BDC4279F65AC}" srcOrd="0" destOrd="0" presId="urn:microsoft.com/office/officeart/2005/8/layout/vList5"/>
    <dgm:cxn modelId="{6FDF38EB-B41C-4CB6-9DDA-7382FEC8E397}" type="presParOf" srcId="{42F17B0C-D6A2-44A5-AC25-697DC961ABE4}" destId="{8A32AB93-CEC0-4E39-A7B7-22690A5A5A78}" srcOrd="7" destOrd="0" presId="urn:microsoft.com/office/officeart/2005/8/layout/vList5"/>
    <dgm:cxn modelId="{905E7B8D-EA98-4522-88EC-CDCC64A3A744}" type="presParOf" srcId="{42F17B0C-D6A2-44A5-AC25-697DC961ABE4}" destId="{6DF355CB-9CFF-4F76-B8CA-503CBD7F2D16}" srcOrd="8" destOrd="0" presId="urn:microsoft.com/office/officeart/2005/8/layout/vList5"/>
    <dgm:cxn modelId="{2B9F639E-F514-404F-9C14-505B5C824983}" type="presParOf" srcId="{6DF355CB-9CFF-4F76-B8CA-503CBD7F2D16}" destId="{BEC2E5FE-DC50-4B7A-BB2C-AD7582764475}" srcOrd="0" destOrd="0" presId="urn:microsoft.com/office/officeart/2005/8/layout/vList5"/>
    <dgm:cxn modelId="{768044BA-31FD-479B-8BCC-319C7815BE35}" type="presParOf" srcId="{42F17B0C-D6A2-44A5-AC25-697DC961ABE4}" destId="{C9836C3C-6CDB-4C3F-9531-202CBBEA047E}" srcOrd="9" destOrd="0" presId="urn:microsoft.com/office/officeart/2005/8/layout/vList5"/>
    <dgm:cxn modelId="{68AFE7AA-CC7C-4E6F-9210-A0B4050249A9}" type="presParOf" srcId="{42F17B0C-D6A2-44A5-AC25-697DC961ABE4}" destId="{3F253AC8-9718-4CF2-8F3C-9046937E7962}" srcOrd="10" destOrd="0" presId="urn:microsoft.com/office/officeart/2005/8/layout/vList5"/>
    <dgm:cxn modelId="{971C03A4-5FEF-417B-81B5-1318EBBB1F97}" type="presParOf" srcId="{3F253AC8-9718-4CF2-8F3C-9046937E7962}" destId="{3FFEAE6B-D39F-44E9-9EBE-0F159B23D7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50474F-CE89-433B-B2AE-4F400FB4E393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DD3FF11F-3E83-4CEF-A320-7BEAB003C0D4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Остались неизменными действующие условия назначения социальных пенсий коренным малочисленным народам Севера (назначение пенсии в возрасте 55 и 50 лет для мужчин и женщин соответственно) </a:t>
          </a:r>
          <a:endParaRPr lang="en-US" b="1" dirty="0">
            <a:solidFill>
              <a:schemeClr val="tx1"/>
            </a:solidFill>
          </a:endParaRPr>
        </a:p>
      </dgm:t>
    </dgm:pt>
    <dgm:pt modelId="{08AADE2A-1B49-40E0-8743-F845D9976078}" type="parTrans" cxnId="{7CCA3215-6D32-49A1-BD11-E112057B9F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C0A47A-ED63-4960-8E05-50B6AA98C77F}" type="sibTrans" cxnId="{7CCA3215-6D32-49A1-BD11-E112057B9F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C1D13A-F910-4328-8D91-EBBB3F38CB60}" type="pres">
      <dgm:prSet presAssocID="{0F50474F-CE89-433B-B2AE-4F400FB4E3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BAE3D2-78A2-459B-99C0-9972C318DAD4}" type="pres">
      <dgm:prSet presAssocID="{DD3FF11F-3E83-4CEF-A320-7BEAB003C0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CA3215-6D32-49A1-BD11-E112057B9F2D}" srcId="{0F50474F-CE89-433B-B2AE-4F400FB4E393}" destId="{DD3FF11F-3E83-4CEF-A320-7BEAB003C0D4}" srcOrd="0" destOrd="0" parTransId="{08AADE2A-1B49-40E0-8743-F845D9976078}" sibTransId="{B6C0A47A-ED63-4960-8E05-50B6AA98C77F}"/>
    <dgm:cxn modelId="{5632AD3C-F0F4-4E62-9B80-F29608A99B1D}" type="presOf" srcId="{DD3FF11F-3E83-4CEF-A320-7BEAB003C0D4}" destId="{CEBAE3D2-78A2-459B-99C0-9972C318DAD4}" srcOrd="0" destOrd="0" presId="urn:microsoft.com/office/officeart/2005/8/layout/vList2"/>
    <dgm:cxn modelId="{43355298-3ACF-45A5-B1DF-23785B5EB175}" type="presOf" srcId="{0F50474F-CE89-433B-B2AE-4F400FB4E393}" destId="{21C1D13A-F910-4328-8D91-EBBB3F38CB60}" srcOrd="0" destOrd="0" presId="urn:microsoft.com/office/officeart/2005/8/layout/vList2"/>
    <dgm:cxn modelId="{61A28617-7950-4EBE-A7BE-56A6389F1B98}" type="presParOf" srcId="{21C1D13A-F910-4328-8D91-EBBB3F38CB60}" destId="{CEBAE3D2-78A2-459B-99C0-9972C318DA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218AB-BA11-447E-8E02-80144E65005F}">
      <dsp:nvSpPr>
        <dsp:cNvPr id="0" name=""/>
        <dsp:cNvSpPr/>
      </dsp:nvSpPr>
      <dsp:spPr>
        <a:xfrm rot="10800000">
          <a:off x="535008" y="0"/>
          <a:ext cx="4361548" cy="12229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756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Количество получателей ЕДВ – 256 180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Ежемесячные расходы – 614,96 млн. руб</a:t>
          </a:r>
          <a:r>
            <a:rPr lang="ru-RU" sz="2200" b="1" kern="1200" dirty="0" smtClean="0">
              <a:solidFill>
                <a:schemeClr val="tx1"/>
              </a:solidFill>
            </a:rPr>
            <a:t>.</a:t>
          </a:r>
          <a:endParaRPr lang="ru-RU" sz="2200" b="1" kern="1200" dirty="0">
            <a:solidFill>
              <a:schemeClr val="tx1"/>
            </a:solidFill>
          </a:endParaRPr>
        </a:p>
      </dsp:txBody>
      <dsp:txXfrm rot="10800000">
        <a:off x="840743" y="0"/>
        <a:ext cx="4055813" cy="1222942"/>
      </dsp:txXfrm>
    </dsp:sp>
    <dsp:sp modelId="{A356AFA2-D483-4738-A63B-D6F089F3667C}">
      <dsp:nvSpPr>
        <dsp:cNvPr id="0" name=""/>
        <dsp:cNvSpPr/>
      </dsp:nvSpPr>
      <dsp:spPr>
        <a:xfrm>
          <a:off x="0" y="0"/>
          <a:ext cx="1323357" cy="12217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50FE7-1E6D-4000-89A4-F2ED741500C5}">
      <dsp:nvSpPr>
        <dsp:cNvPr id="0" name=""/>
        <dsp:cNvSpPr/>
      </dsp:nvSpPr>
      <dsp:spPr>
        <a:xfrm>
          <a:off x="720075" y="0"/>
          <a:ext cx="7490472" cy="2246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Сохранены льготы занятым </a:t>
          </a:r>
          <a:r>
            <a:rPr lang="ru-RU" sz="2100" b="1" kern="1200" dirty="0" smtClean="0">
              <a:solidFill>
                <a:schemeClr val="tx1"/>
              </a:solidFill>
            </a:rPr>
            <a:t>на работах с вредными и тяжелыми условиями труда: шахтерам, работникам «горячих цехов», работникам угольной промышленности, черной и цветной металлургии, химических производств, железнодорожной отрасли, чернобыльцам, льготникам по социальным основаниям </a:t>
          </a:r>
          <a:r>
            <a:rPr lang="ru-RU" sz="2100" kern="1200" dirty="0" smtClean="0">
              <a:solidFill>
                <a:schemeClr val="tx1"/>
              </a:solidFill>
            </a:rPr>
            <a:t>и т.д.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829753" y="109678"/>
        <a:ext cx="7271116" cy="20274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218AB-BA11-447E-8E02-80144E65005F}">
      <dsp:nvSpPr>
        <dsp:cNvPr id="0" name=""/>
        <dsp:cNvSpPr/>
      </dsp:nvSpPr>
      <dsp:spPr>
        <a:xfrm rot="10800000">
          <a:off x="1134051" y="1195"/>
          <a:ext cx="4592574" cy="12229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28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Количество получателей пенсий – 1 003 543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Ежемесячные расходы – 13,79 млрд. руб. 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439786" y="1195"/>
        <a:ext cx="4286839" cy="1222940"/>
      </dsp:txXfrm>
    </dsp:sp>
    <dsp:sp modelId="{A356AFA2-D483-4738-A63B-D6F089F3667C}">
      <dsp:nvSpPr>
        <dsp:cNvPr id="0" name=""/>
        <dsp:cNvSpPr/>
      </dsp:nvSpPr>
      <dsp:spPr>
        <a:xfrm>
          <a:off x="758085" y="0"/>
          <a:ext cx="1332014" cy="12229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29192-FDA0-42AE-8D81-915B7CE4B6CB}">
      <dsp:nvSpPr>
        <dsp:cNvPr id="0" name=""/>
        <dsp:cNvSpPr/>
      </dsp:nvSpPr>
      <dsp:spPr>
        <a:xfrm rot="10800000">
          <a:off x="1399261" y="0"/>
          <a:ext cx="4261793" cy="10801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30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Количество застрахованных лиц -                 3 293 676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669291" y="0"/>
        <a:ext cx="3991763" cy="1080120"/>
      </dsp:txXfrm>
    </dsp:sp>
    <dsp:sp modelId="{C7F01FFE-BF42-434A-9E44-5C6A6E430B2F}">
      <dsp:nvSpPr>
        <dsp:cNvPr id="0" name=""/>
        <dsp:cNvSpPr/>
      </dsp:nvSpPr>
      <dsp:spPr>
        <a:xfrm>
          <a:off x="747657" y="0"/>
          <a:ext cx="1303207" cy="10801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29192-FDA0-42AE-8D81-915B7CE4B6CB}">
      <dsp:nvSpPr>
        <dsp:cNvPr id="0" name=""/>
        <dsp:cNvSpPr/>
      </dsp:nvSpPr>
      <dsp:spPr>
        <a:xfrm rot="10800000">
          <a:off x="926019" y="0"/>
          <a:ext cx="4268367" cy="10801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303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    </a:t>
          </a:r>
          <a:r>
            <a:rPr lang="ru-RU" sz="2000" b="1" kern="1200" dirty="0" smtClean="0">
              <a:solidFill>
                <a:schemeClr val="tx1"/>
              </a:solidFill>
            </a:rPr>
            <a:t>Население области –                        3 205 858 человек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196049" y="0"/>
        <a:ext cx="3998337" cy="1080120"/>
      </dsp:txXfrm>
    </dsp:sp>
    <dsp:sp modelId="{C7F01FFE-BF42-434A-9E44-5C6A6E430B2F}">
      <dsp:nvSpPr>
        <dsp:cNvPr id="0" name=""/>
        <dsp:cNvSpPr/>
      </dsp:nvSpPr>
      <dsp:spPr>
        <a:xfrm>
          <a:off x="385621" y="0"/>
          <a:ext cx="1303207" cy="10801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FE7C8-7574-416A-94E6-8CE59D6D4A47}">
      <dsp:nvSpPr>
        <dsp:cNvPr id="0" name=""/>
        <dsp:cNvSpPr/>
      </dsp:nvSpPr>
      <dsp:spPr>
        <a:xfrm>
          <a:off x="0" y="0"/>
          <a:ext cx="7161195" cy="1468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</a:rPr>
            <a:t>Неработающим пенсионерам, общая сумма материального обеспечения которых меньше прожиточного минимума пенсионера, предоставляется социальная доплата к пенсии до уровня прожиточного минимума пенсионера. </a:t>
          </a:r>
          <a:endParaRPr lang="ru-RU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3024" y="43024"/>
        <a:ext cx="5576070" cy="1382915"/>
      </dsp:txXfrm>
    </dsp:sp>
    <dsp:sp modelId="{B5D8F280-B6E7-4FEF-913F-93EA9974FE60}">
      <dsp:nvSpPr>
        <dsp:cNvPr id="0" name=""/>
        <dsp:cNvSpPr/>
      </dsp:nvSpPr>
      <dsp:spPr>
        <a:xfrm>
          <a:off x="631870" y="1713790"/>
          <a:ext cx="7161195" cy="1468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</a:rPr>
            <a:t>На 2019 год в Самарской области величина прожиточного минимума пенсионера в целях установления социальной доплаты к пенсии - </a:t>
          </a: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</a:rPr>
            <a:t>8413 руб. </a:t>
          </a: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</a:rPr>
            <a:t>(столько же, сколько и в 2018 году). </a:t>
          </a:r>
          <a:endParaRPr lang="ru-RU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74894" y="1756814"/>
        <a:ext cx="5488451" cy="1382915"/>
      </dsp:txXfrm>
    </dsp:sp>
    <dsp:sp modelId="{37121C9C-B1CB-410C-B399-806F3D911082}">
      <dsp:nvSpPr>
        <dsp:cNvPr id="0" name=""/>
        <dsp:cNvSpPr/>
      </dsp:nvSpPr>
      <dsp:spPr>
        <a:xfrm>
          <a:off x="1263740" y="3427580"/>
          <a:ext cx="7161195" cy="1468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</a:rPr>
            <a:t>По поручению Президента РФ разрабатывается закон об особом порядке индексации пенсий получателям ФСД. Пенсионеры, имеющие доход ниже прожиточного минимума, получат прибавку к пенсии.</a:t>
          </a:r>
          <a:endParaRPr lang="ru-RU" sz="1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306764" y="3470604"/>
        <a:ext cx="5488451" cy="1382915"/>
      </dsp:txXfrm>
    </dsp:sp>
    <dsp:sp modelId="{89118B12-80D6-4DD1-89B1-78CB03764574}">
      <dsp:nvSpPr>
        <dsp:cNvPr id="0" name=""/>
        <dsp:cNvSpPr/>
      </dsp:nvSpPr>
      <dsp:spPr>
        <a:xfrm>
          <a:off x="6206369" y="1113963"/>
          <a:ext cx="954826" cy="95482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>
            <a:solidFill>
              <a:schemeClr val="accent2">
                <a:lumMod val="75000"/>
              </a:schemeClr>
            </a:solidFill>
          </a:endParaRPr>
        </a:p>
      </dsp:txBody>
      <dsp:txXfrm>
        <a:off x="6421205" y="1113963"/>
        <a:ext cx="525154" cy="718507"/>
      </dsp:txXfrm>
    </dsp:sp>
    <dsp:sp modelId="{2456EDBC-9D12-4D52-8C53-D884FB2C370D}">
      <dsp:nvSpPr>
        <dsp:cNvPr id="0" name=""/>
        <dsp:cNvSpPr/>
      </dsp:nvSpPr>
      <dsp:spPr>
        <a:xfrm>
          <a:off x="6838239" y="2817961"/>
          <a:ext cx="954826" cy="95482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>
            <a:solidFill>
              <a:schemeClr val="accent2">
                <a:lumMod val="75000"/>
              </a:schemeClr>
            </a:solidFill>
          </a:endParaRPr>
        </a:p>
      </dsp:txBody>
      <dsp:txXfrm>
        <a:off x="7053075" y="2817961"/>
        <a:ext cx="525154" cy="718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4177E-0EDC-4186-8E90-7F6D70BFF3C3}">
      <dsp:nvSpPr>
        <dsp:cNvPr id="0" name=""/>
        <dsp:cNvSpPr/>
      </dsp:nvSpPr>
      <dsp:spPr>
        <a:xfrm>
          <a:off x="0" y="1029"/>
          <a:ext cx="7886700" cy="9509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1 февраля 2019 года, исходя из уровня инфляции по стране за предыдущий год, </a:t>
          </a:r>
          <a:r>
            <a:rPr lang="ru-RU" sz="1600" b="1" kern="1200" dirty="0" smtClean="0"/>
            <a:t>ежемесячная денежная выплата (ЕДВ)</a:t>
          </a:r>
          <a:r>
            <a:rPr lang="ru-RU" sz="1600" kern="1200" dirty="0" smtClean="0"/>
            <a:t>  </a:t>
          </a:r>
          <a:r>
            <a:rPr lang="ru-RU" sz="1600" b="1" kern="1200" dirty="0" smtClean="0"/>
            <a:t>увеличена на 4,3%.</a:t>
          </a:r>
          <a:endParaRPr lang="ru-RU" sz="1600" kern="1200" dirty="0"/>
        </a:p>
      </dsp:txBody>
      <dsp:txXfrm>
        <a:off x="46421" y="47450"/>
        <a:ext cx="7793858" cy="858103"/>
      </dsp:txXfrm>
    </dsp:sp>
    <dsp:sp modelId="{3FC02740-0B38-4D59-9CF4-CBC1C8BE60C9}">
      <dsp:nvSpPr>
        <dsp:cNvPr id="0" name=""/>
        <dsp:cNvSpPr/>
      </dsp:nvSpPr>
      <dsp:spPr>
        <a:xfrm>
          <a:off x="0" y="964687"/>
          <a:ext cx="7886700" cy="9509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 4,3% </a:t>
          </a:r>
          <a:r>
            <a:rPr lang="ru-RU" sz="1600" kern="1200" dirty="0" smtClean="0"/>
            <a:t>проиндексирован и входящий в состав ЕДВ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набор социальных услуг (НСУ)</a:t>
          </a:r>
          <a:r>
            <a:rPr lang="ru-RU" sz="1600" kern="1200" dirty="0" smtClean="0"/>
            <a:t>. </a:t>
          </a:r>
          <a:endParaRPr lang="ru-RU" sz="1600" b="1" kern="1200" dirty="0"/>
        </a:p>
      </dsp:txBody>
      <dsp:txXfrm>
        <a:off x="46421" y="1011108"/>
        <a:ext cx="7793858" cy="858103"/>
      </dsp:txXfrm>
    </dsp:sp>
    <dsp:sp modelId="{C0A994FB-7A3B-4E8B-A614-D3941B0902D5}">
      <dsp:nvSpPr>
        <dsp:cNvPr id="0" name=""/>
        <dsp:cNvSpPr/>
      </dsp:nvSpPr>
      <dsp:spPr>
        <a:xfrm>
          <a:off x="0" y="1928345"/>
          <a:ext cx="7886700" cy="9509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Федеральные льготники, имеющие право на получение НСУ, могут выбирать: получать социальные услуги в натуральной форме или в денежном эквиваленте. При этом законодательство предусматривает замену набора социальных услуг деньгами как полностью, так и частично.</a:t>
          </a:r>
          <a:endParaRPr lang="ru-RU" sz="1600" kern="1200" dirty="0"/>
        </a:p>
      </dsp:txBody>
      <dsp:txXfrm>
        <a:off x="46421" y="1974766"/>
        <a:ext cx="7793858" cy="8581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755BB-194D-4BF7-8A2F-CB4B5316A5FF}">
      <dsp:nvSpPr>
        <dsp:cNvPr id="0" name=""/>
        <dsp:cNvSpPr/>
      </dsp:nvSpPr>
      <dsp:spPr>
        <a:xfrm rot="5400000">
          <a:off x="4504820" y="-1356630"/>
          <a:ext cx="1958617" cy="516153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медикаменты – 863 р.75 к.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предоставление путевки на санаторно-курортное лечение – 133 р.62 к.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бесплатный проезд к месту лечения и обратно – 124 р.05 к.</a:t>
          </a:r>
          <a:endParaRPr lang="ru-RU" sz="2000" kern="1200" dirty="0"/>
        </a:p>
      </dsp:txBody>
      <dsp:txXfrm rot="-5400000">
        <a:off x="2903362" y="340440"/>
        <a:ext cx="5065921" cy="1767393"/>
      </dsp:txXfrm>
    </dsp:sp>
    <dsp:sp modelId="{95294B78-2868-48D0-A6BA-363E1D20183D}">
      <dsp:nvSpPr>
        <dsp:cNvPr id="0" name=""/>
        <dsp:cNvSpPr/>
      </dsp:nvSpPr>
      <dsp:spPr>
        <a:xfrm>
          <a:off x="0" y="0"/>
          <a:ext cx="2903362" cy="24482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 1 февраля 2019 года стоимость НСУ  1121 р. 42 коп., в том числе:</a:t>
          </a:r>
          <a:endParaRPr lang="ru-RU" sz="2700" kern="1200" dirty="0"/>
        </a:p>
      </dsp:txBody>
      <dsp:txXfrm>
        <a:off x="119515" y="119515"/>
        <a:ext cx="2664332" cy="22092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7B19B-EEB4-4086-B9B7-CE96C79E5E56}">
      <dsp:nvSpPr>
        <dsp:cNvPr id="0" name=""/>
        <dsp:cNvSpPr/>
      </dsp:nvSpPr>
      <dsp:spPr>
        <a:xfrm>
          <a:off x="390523" y="1503"/>
          <a:ext cx="7890392" cy="8751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Увеличение возраста выхода на пенсию: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женщинам – до 60 лет, мужчинам – до 65 лет</a:t>
          </a:r>
          <a:endParaRPr lang="ru-RU" sz="1800" kern="1200" dirty="0"/>
        </a:p>
      </dsp:txBody>
      <dsp:txXfrm>
        <a:off x="433244" y="44224"/>
        <a:ext cx="7804950" cy="789694"/>
      </dsp:txXfrm>
    </dsp:sp>
    <dsp:sp modelId="{C3F96405-D86C-4811-836E-9B2CFF4DE00F}">
      <dsp:nvSpPr>
        <dsp:cNvPr id="0" name=""/>
        <dsp:cNvSpPr/>
      </dsp:nvSpPr>
      <dsp:spPr>
        <a:xfrm>
          <a:off x="390523" y="920396"/>
          <a:ext cx="7890392" cy="8751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Установление 25‑процентного повышения фиксированной выплаты к страховой пенсии для неработающих пенсионеров, живущих в сельской местности и проработавших не менее 30 лет в сельском хозяйстве</a:t>
          </a:r>
          <a:endParaRPr lang="ru-RU" sz="1600" kern="1200" dirty="0"/>
        </a:p>
      </dsp:txBody>
      <dsp:txXfrm>
        <a:off x="433244" y="963117"/>
        <a:ext cx="7804950" cy="789694"/>
      </dsp:txXfrm>
    </dsp:sp>
    <dsp:sp modelId="{413FA16A-5D3C-4D8F-A23D-3A6102791D49}">
      <dsp:nvSpPr>
        <dsp:cNvPr id="0" name=""/>
        <dsp:cNvSpPr/>
      </dsp:nvSpPr>
      <dsp:spPr>
        <a:xfrm>
          <a:off x="390523" y="1839289"/>
          <a:ext cx="7890392" cy="8751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Досрочный выход на пенсию при длительном стаже: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для женщин до 37 лет, а для мужчин до 42‑х</a:t>
          </a:r>
          <a:endParaRPr lang="ru-RU" sz="1800" kern="1200" dirty="0"/>
        </a:p>
      </dsp:txBody>
      <dsp:txXfrm>
        <a:off x="433244" y="1882010"/>
        <a:ext cx="7804950" cy="789694"/>
      </dsp:txXfrm>
    </dsp:sp>
    <dsp:sp modelId="{FE60DDA0-663A-4416-9D83-BDC4279F65AC}">
      <dsp:nvSpPr>
        <dsp:cNvPr id="0" name=""/>
        <dsp:cNvSpPr/>
      </dsp:nvSpPr>
      <dsp:spPr>
        <a:xfrm>
          <a:off x="390523" y="2758182"/>
          <a:ext cx="7890392" cy="8751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Предоставление права досрочного выхода на пенсию многодетным матерям: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 ребенка – в 57 лет, 4 ребенка – в 56 лет</a:t>
          </a:r>
          <a:endParaRPr lang="ru-RU" sz="1800" kern="1200" dirty="0"/>
        </a:p>
      </dsp:txBody>
      <dsp:txXfrm>
        <a:off x="433244" y="2800903"/>
        <a:ext cx="7804950" cy="789694"/>
      </dsp:txXfrm>
    </dsp:sp>
    <dsp:sp modelId="{BEC2E5FE-DC50-4B7A-BB2C-AD7582764475}">
      <dsp:nvSpPr>
        <dsp:cNvPr id="0" name=""/>
        <dsp:cNvSpPr/>
      </dsp:nvSpPr>
      <dsp:spPr>
        <a:xfrm>
          <a:off x="390523" y="3677075"/>
          <a:ext cx="7890392" cy="8751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Сохранение действующих условий назначения социальных пенсий малочисленным народам Севера</a:t>
          </a:r>
          <a:endParaRPr lang="ru-RU" sz="1800" kern="1200" dirty="0"/>
        </a:p>
      </dsp:txBody>
      <dsp:txXfrm>
        <a:off x="433244" y="3719796"/>
        <a:ext cx="7804950" cy="789694"/>
      </dsp:txXfrm>
    </dsp:sp>
    <dsp:sp modelId="{3FFEAE6B-D39F-44E9-9EBE-0F159B23D711}">
      <dsp:nvSpPr>
        <dsp:cNvPr id="0" name=""/>
        <dsp:cNvSpPr/>
      </dsp:nvSpPr>
      <dsp:spPr>
        <a:xfrm>
          <a:off x="390523" y="4595968"/>
          <a:ext cx="7890392" cy="8751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Сохранение федеральных и региональных льгот гражданам при достижении соответствующего возраста</a:t>
          </a:r>
          <a:endParaRPr lang="ru-RU" sz="1800" b="1" kern="1200" dirty="0"/>
        </a:p>
      </dsp:txBody>
      <dsp:txXfrm>
        <a:off x="433244" y="4638689"/>
        <a:ext cx="7804950" cy="7896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AE3D2-78A2-459B-99C0-9972C318DAD4}">
      <dsp:nvSpPr>
        <dsp:cNvPr id="0" name=""/>
        <dsp:cNvSpPr/>
      </dsp:nvSpPr>
      <dsp:spPr>
        <a:xfrm>
          <a:off x="0" y="140052"/>
          <a:ext cx="5832648" cy="21106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Остались неизменными действующие условия назначения социальных пенсий коренным малочисленным народам Севера (назначение пенсии в возрасте 55 и 50 лет для мужчин и женщин соответственно) 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103035" y="243087"/>
        <a:ext cx="5626578" cy="1904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0.13225</cdr:x>
      <cdr:y>0.55139</cdr:y>
    </cdr:from>
    <cdr:to>
      <cdr:x>0.38412</cdr:x>
      <cdr:y>0.67184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1008112"/>
          <a:ext cx="7920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>
              <a:solidFill>
                <a:schemeClr val="bg1"/>
              </a:solidFill>
            </a:rPr>
            <a:t>МЛРД РУБ</a:t>
          </a:r>
        </a:p>
      </cdr:txBody>
    </cdr:sp>
  </cdr:relSizeAnchor>
  <cdr:relSizeAnchor xmlns:cdr="http://schemas.openxmlformats.org/drawingml/2006/chartDrawing">
    <cdr:from>
      <cdr:x>0.47562</cdr:x>
      <cdr:y>0.39078</cdr:y>
    </cdr:from>
    <cdr:to>
      <cdr:x>0.47562</cdr:x>
      <cdr:y>0.71175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V="1">
          <a:off x="1512168" y="720080"/>
          <a:ext cx="0" cy="57606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5">
              <a:lumMod val="75000"/>
            </a:schemeClr>
          </a:solidFill>
          <a:prstDash val="sys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0.14175</cdr:x>
      <cdr:y>0.55514</cdr:y>
    </cdr:from>
    <cdr:to>
      <cdr:x>0.40162</cdr:x>
      <cdr:y>0.67409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1008112"/>
          <a:ext cx="7920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>
              <a:solidFill>
                <a:schemeClr val="bg1"/>
              </a:solidFill>
            </a:rPr>
            <a:t>МЛРД РУБ</a:t>
          </a:r>
        </a:p>
      </cdr:txBody>
    </cdr:sp>
  </cdr:relSizeAnchor>
  <cdr:relSizeAnchor xmlns:cdr="http://schemas.openxmlformats.org/drawingml/2006/chartDrawing">
    <cdr:from>
      <cdr:x>0.49612</cdr:x>
      <cdr:y>0.39653</cdr:y>
    </cdr:from>
    <cdr:to>
      <cdr:x>0.49612</cdr:x>
      <cdr:y>0.71375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V="1">
          <a:off x="1512168" y="720080"/>
          <a:ext cx="0" cy="57606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5">
              <a:lumMod val="75000"/>
            </a:schemeClr>
          </a:solidFill>
          <a:prstDash val="sys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374ADB-1B29-43B4-9C9E-E5C4524F335B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84EEEA-610E-4856-ADE6-DA3CF4D28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33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472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965700 w 120000"/>
              <a:gd name="T3" fmla="*/ 0 h 120000"/>
              <a:gd name="T4" fmla="*/ 4965700 w 120000"/>
              <a:gd name="T5" fmla="*/ 3724275 h 120000"/>
              <a:gd name="T6" fmla="*/ 0 w 120000"/>
              <a:gd name="T7" fmla="*/ 3724275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43011" name="Shape 47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539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50179" name="Shape 540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472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49155" name="Shape 47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otes Placeholder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59E87-2868-403F-970B-2A69F6C98A6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B1D64-6B76-46B2-BDAB-FF0AB199C9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A4408-01D0-43E1-B2F2-840AA5D09D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32199-1637-4D04-A2F7-0957886AA3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332656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6A9447EE-3FB2-4114-80C1-5E9384E293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1017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440C7C-E06B-40E3-9A89-D6D600ACEC2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6B7D-DAED-445A-B23D-BDA9E57A57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06F9E-39F5-4062-A52D-D84A88090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3871-1CCC-4785-BF18-621B44F6E7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13D8B-D2F6-4CEB-9268-5502E79D89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B9479-A4B8-4C2C-95CD-2304502574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9D91E-9A3E-4015-B3A9-B135F72730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07AAF-6FFC-4226-A5EC-F1135DF722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58A5D-69E8-439E-9E59-C8EBA83041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371B0AD-5AA6-46CB-BF8A-59F4901218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14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3.png"/><Relationship Id="rId12" Type="http://schemas.openxmlformats.org/officeDocument/2006/relationships/diagramColors" Target="../diagrams/colors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11" Type="http://schemas.openxmlformats.org/officeDocument/2006/relationships/diagramQuickStyle" Target="../diagrams/quickStyle14.xml"/><Relationship Id="rId5" Type="http://schemas.openxmlformats.org/officeDocument/2006/relationships/diagramColors" Target="../diagrams/colors13.xml"/><Relationship Id="rId10" Type="http://schemas.openxmlformats.org/officeDocument/2006/relationships/diagramLayout" Target="../diagrams/layout14.xml"/><Relationship Id="rId4" Type="http://schemas.openxmlformats.org/officeDocument/2006/relationships/diagramQuickStyle" Target="../diagrams/quickStyle13.xml"/><Relationship Id="rId9" Type="http://schemas.openxmlformats.org/officeDocument/2006/relationships/diagramData" Target="../diagrams/data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Layout" Target="../diagrams/layout17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2" Type="http://schemas.openxmlformats.org/officeDocument/2006/relationships/diagramData" Target="../diagrams/data15.xml"/><Relationship Id="rId1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Colors" Target="../diagrams/colors17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18.xml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8.gif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image" Target="../media/image31.emf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pfr_samara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s://vk.com/pfr_samar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hyperlink" Target="https://es.pfrf.ru/" TargetMode="External"/><Relationship Id="rId10" Type="http://schemas.openxmlformats.org/officeDocument/2006/relationships/image" Target="../media/image36.png"/><Relationship Id="rId4" Type="http://schemas.openxmlformats.org/officeDocument/2006/relationships/hyperlink" Target="http://www.pfrf.ru/" TargetMode="External"/><Relationship Id="rId9" Type="http://schemas.openxmlformats.org/officeDocument/2006/relationships/hyperlink" Target="https://www.facebook.com/pfrsamara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437112"/>
            <a:ext cx="8328216" cy="2267867"/>
          </a:xfrm>
          <a:prstGeom prst="rect">
            <a:avLst/>
          </a:prstGeom>
        </p:spPr>
      </p:pic>
      <p:pic>
        <p:nvPicPr>
          <p:cNvPr id="2051" name="Picture 2" descr="C:\Users\elena.sholk\Desktop\pens fon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66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/>
          </p:cNvSpPr>
          <p:nvPr/>
        </p:nvSpPr>
        <p:spPr bwMode="auto">
          <a:xfrm>
            <a:off x="323528" y="1628800"/>
            <a:ext cx="8424936" cy="254982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4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ИЗМЕНЕНИЯ </a:t>
            </a:r>
          </a:p>
          <a:p>
            <a:pPr eaLnBrk="1" hangingPunct="1">
              <a:defRPr/>
            </a:pPr>
            <a:r>
              <a:rPr lang="ru-RU" altLang="ru-RU" sz="4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ПЕНСИОННОМ ЗАКОНОДАТЕЛЬСТВЕ</a:t>
            </a:r>
            <a:endParaRPr lang="ru-RU" altLang="ru-RU" sz="2400" b="1" i="1" dirty="0" smtClean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548680"/>
            <a:ext cx="27363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1342727" y="200571"/>
            <a:ext cx="6397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altLang="ru-RU" sz="1600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ГУ – ОТДЕЛЕНИЕ ПЕНСИОННОГО ФОНДА</a:t>
            </a:r>
            <a:endParaRPr lang="ru-RU" altLang="ru-RU" sz="1600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  <a:p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РОССИЙСКОЙ </a:t>
            </a:r>
            <a:r>
              <a:rPr lang="ru-RU" altLang="ru-RU" sz="1600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ФЕДЕРАЦИИ ПО САМАРСКОЙ ОБЛАСТИ</a:t>
            </a:r>
            <a:endParaRPr lang="ru-RU" altLang="ru-RU" sz="1600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229600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C6B7D-DAED-445A-B23D-BDA9E57A576E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792088" y="260648"/>
            <a:ext cx="81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ПЕНСИЯ – ОЦЕНКА ВСЕГО ТРУДОВОГО ПУТИ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-1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11" descr="pfr_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/>
          </p:cNvSpPr>
          <p:nvPr>
            <p:ph type="sldNum" sz="quarter" idx="12"/>
          </p:nvPr>
        </p:nvSpPr>
        <p:spPr/>
        <p:txBody>
          <a:bodyPr wrap="square" lIns="91425" tIns="91425" rIns="91425" bIns="91425" anchorCtr="0">
            <a:noAutofit/>
          </a:bodyPr>
          <a:lstStyle/>
          <a:p>
            <a:pPr>
              <a:defRPr/>
            </a:pPr>
            <a:fld id="{9209DD95-26A8-44AA-883F-A9F2C49452B1}" type="slidenum">
              <a:rPr lang="en"/>
              <a:pPr>
                <a:defRPr/>
              </a:pPr>
              <a:t>11</a:t>
            </a:fld>
            <a:endParaRPr lang="en"/>
          </a:p>
        </p:txBody>
      </p:sp>
      <p:sp>
        <p:nvSpPr>
          <p:cNvPr id="12291" name="Заголовок 1"/>
          <p:cNvSpPr txBox="1">
            <a:spLocks/>
          </p:cNvSpPr>
          <p:nvPr/>
        </p:nvSpPr>
        <p:spPr bwMode="auto">
          <a:xfrm>
            <a:off x="395288" y="188913"/>
            <a:ext cx="85693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FFFFFF"/>
              </a:buClr>
              <a:buSzPct val="100000"/>
              <a:buFont typeface="Roboto Slab Light"/>
              <a:buNone/>
            </a:pPr>
            <a:r>
              <a:rPr lang="ru-RU" sz="3200" b="1">
                <a:solidFill>
                  <a:srgbClr val="0070C0"/>
                </a:solidFill>
                <a:latin typeface="Calibri" pitchFamily="34" charset="0"/>
                <a:ea typeface="Roboto Slab Light"/>
                <a:cs typeface="Roboto Slab Light"/>
                <a:sym typeface="Roboto Slab Light"/>
              </a:rPr>
              <a:t>Пример расчета пенсионных баллов за год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1124744"/>
            <a:ext cx="8135938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4A5C65"/>
                </a:solidFill>
                <a:latin typeface="+mn-lt"/>
                <a:ea typeface="Lato Light"/>
                <a:cs typeface="Lato Light"/>
                <a:sym typeface="Lato Light"/>
              </a:rPr>
              <a:t>Ежемесячная зарплата в 2019 году  – 35 000 рублей.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rgbClr val="4A5C65"/>
              </a:solidFill>
              <a:latin typeface="+mn-lt"/>
              <a:ea typeface="Lato Light"/>
              <a:cs typeface="Lato Light"/>
              <a:sym typeface="Lato Ligh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4A5C65"/>
                </a:solidFill>
                <a:latin typeface="+mn-lt"/>
                <a:ea typeface="Lato Light"/>
                <a:cs typeface="Lato Light"/>
                <a:sym typeface="Lato Light"/>
              </a:rPr>
              <a:t>Зарплата за 2019 год – 420 000 рублей (35000 х 12).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rgbClr val="4A5C65"/>
              </a:solidFill>
              <a:latin typeface="+mn-lt"/>
              <a:ea typeface="Lato Light"/>
              <a:cs typeface="Lato Light"/>
              <a:sym typeface="Lato Ligh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4A5C65"/>
                </a:solidFill>
                <a:latin typeface="+mn-lt"/>
                <a:ea typeface="Lato Light"/>
                <a:cs typeface="Lato Light"/>
                <a:sym typeface="Lato Light"/>
              </a:rPr>
              <a:t>Максимальная </a:t>
            </a:r>
            <a:r>
              <a:rPr lang="ru-RU" altLang="ru-RU" sz="2000" b="1" dirty="0" err="1">
                <a:solidFill>
                  <a:srgbClr val="4A5C65"/>
                </a:solidFill>
                <a:latin typeface="+mn-lt"/>
                <a:ea typeface="Lato Light"/>
                <a:cs typeface="Lato Light"/>
                <a:sym typeface="Lato Light"/>
              </a:rPr>
              <a:t>взносооблагаемая</a:t>
            </a:r>
            <a:r>
              <a:rPr lang="ru-RU" altLang="ru-RU" sz="2000" b="1" dirty="0">
                <a:solidFill>
                  <a:srgbClr val="4A5C65"/>
                </a:solidFill>
                <a:latin typeface="+mn-lt"/>
                <a:ea typeface="Lato Light"/>
                <a:cs typeface="Lato Light"/>
                <a:sym typeface="Lato Light"/>
              </a:rPr>
              <a:t> база для уплаты страховых взносов в 2019 году – 1 150 000  рублей.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>
              <a:solidFill>
                <a:srgbClr val="4A5C65"/>
              </a:solidFill>
              <a:latin typeface="+mn-lt"/>
              <a:ea typeface="Lato Light"/>
              <a:cs typeface="Lato Light"/>
              <a:sym typeface="Lato Light"/>
            </a:endParaRPr>
          </a:p>
          <a:p>
            <a:pPr marL="365760" indent="-25603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5050"/>
                </a:solidFill>
                <a:latin typeface="+mn-lt"/>
                <a:ea typeface="Lato Light"/>
                <a:cs typeface="Lato Light"/>
                <a:sym typeface="Lato Light"/>
              </a:rPr>
              <a:t>  </a:t>
            </a:r>
            <a:r>
              <a:rPr lang="ru-RU" sz="3200" b="1" dirty="0" smtClean="0">
                <a:solidFill>
                  <a:srgbClr val="FF5050"/>
                </a:solidFill>
                <a:latin typeface="+mn-lt"/>
                <a:ea typeface="Lato Light"/>
                <a:cs typeface="Lato Light"/>
                <a:sym typeface="Lato Light"/>
              </a:rPr>
              <a:t>          </a:t>
            </a:r>
            <a:r>
              <a:rPr lang="ru-RU" sz="3200" b="1" dirty="0">
                <a:solidFill>
                  <a:srgbClr val="FF5050"/>
                </a:solidFill>
                <a:latin typeface="+mn-lt"/>
                <a:ea typeface="Lato Light"/>
                <a:cs typeface="Lato Light"/>
                <a:sym typeface="Lato Light"/>
              </a:rPr>
              <a:t>420 000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5050"/>
                </a:solidFill>
                <a:latin typeface="+mn-lt"/>
                <a:ea typeface="Lato Light"/>
                <a:cs typeface="Lato Light"/>
                <a:sym typeface="Lato Light"/>
              </a:rPr>
              <a:t>	  Баллы за 2019 = -----------   х 10 = 3,65</a:t>
            </a:r>
          </a:p>
          <a:p>
            <a:pPr marL="365760" indent="-25603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5050"/>
                </a:solidFill>
                <a:latin typeface="+mn-lt"/>
                <a:ea typeface="Lato Light"/>
                <a:cs typeface="Lato Light"/>
                <a:sym typeface="Lato Light"/>
              </a:rPr>
              <a:t> 	   </a:t>
            </a:r>
            <a:r>
              <a:rPr lang="ru-RU" sz="3200" b="1" dirty="0" smtClean="0">
                <a:solidFill>
                  <a:srgbClr val="FF5050"/>
                </a:solidFill>
                <a:latin typeface="+mn-lt"/>
                <a:ea typeface="Lato Light"/>
                <a:cs typeface="Lato Light"/>
                <a:sym typeface="Lato Light"/>
              </a:rPr>
              <a:t>         </a:t>
            </a:r>
            <a:r>
              <a:rPr lang="ru-RU" sz="3200" b="1" dirty="0">
                <a:solidFill>
                  <a:srgbClr val="FF5050"/>
                </a:solidFill>
                <a:latin typeface="+mn-lt"/>
                <a:ea typeface="Lato Light"/>
                <a:cs typeface="Lato Light"/>
                <a:sym typeface="Lato Light"/>
              </a:rPr>
              <a:t>1 150 000	</a:t>
            </a:r>
          </a:p>
          <a:p>
            <a:pPr marL="365760" indent="-256032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4A5C65"/>
              </a:solidFill>
              <a:latin typeface="+mn-lt"/>
              <a:ea typeface="Lato Light"/>
              <a:cs typeface="Lato Light"/>
              <a:sym typeface="Lato Light"/>
            </a:endParaRPr>
          </a:p>
          <a:p>
            <a:pPr marL="365760" indent="-25603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4A5C65"/>
                </a:solidFill>
                <a:latin typeface="+mn-lt"/>
                <a:ea typeface="Lato Light"/>
                <a:cs typeface="Lato Light"/>
                <a:sym typeface="Lato Light"/>
              </a:rPr>
              <a:t>Для назначения пенсии суммируются </a:t>
            </a:r>
          </a:p>
          <a:p>
            <a:pPr marL="365760" indent="-25603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4A5C65"/>
                </a:solidFill>
                <a:latin typeface="+mn-lt"/>
                <a:ea typeface="Lato Light"/>
                <a:cs typeface="Lato Light"/>
                <a:sym typeface="Lato Light"/>
              </a:rPr>
              <a:t>все баллы за все годы работы</a:t>
            </a:r>
          </a:p>
          <a:p>
            <a:pPr marL="365760" indent="-256032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rgbClr val="4A5C65"/>
              </a:solidFill>
              <a:latin typeface="+mn-lt"/>
              <a:ea typeface="Lato Light"/>
              <a:cs typeface="Lato Light"/>
              <a:sym typeface="Lato Light"/>
            </a:endParaRPr>
          </a:p>
          <a:p>
            <a:pPr marL="365760" indent="-25603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ato Light"/>
                <a:cs typeface="Lato Light"/>
                <a:sym typeface="Lato Light"/>
              </a:rPr>
              <a:t>Зарплата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Lato Light"/>
                <a:cs typeface="Lato Light"/>
                <a:sym typeface="Lato Light"/>
              </a:rPr>
              <a:t>9583,33 в месяц 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ato Light"/>
                <a:cs typeface="Lato Light"/>
                <a:sym typeface="Lato Light"/>
              </a:rPr>
              <a:t>= 1 балл </a:t>
            </a:r>
            <a:endParaRPr lang="ru-RU" altLang="ru-RU" sz="2400" b="1" dirty="0" smtClean="0">
              <a:solidFill>
                <a:schemeClr val="accent3">
                  <a:lumMod val="50000"/>
                </a:schemeClr>
              </a:solidFill>
              <a:latin typeface="+mn-lt"/>
              <a:ea typeface="Lato Light"/>
              <a:cs typeface="Lato Light"/>
              <a:sym typeface="Lato Light"/>
            </a:endParaRPr>
          </a:p>
          <a:p>
            <a:pPr marL="365760" indent="-25603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Lato Light"/>
                <a:cs typeface="Lato Light"/>
                <a:sym typeface="Lato Light"/>
              </a:rPr>
              <a:t>Взнос работодателя = 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ato Light"/>
                <a:cs typeface="Lato Light"/>
                <a:sym typeface="Lato Light"/>
              </a:rPr>
              <a:t>25300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Lato Light"/>
                <a:cs typeface="Lato Light"/>
                <a:sym typeface="Lato Light"/>
              </a:rPr>
              <a:t>руб. в год</a:t>
            </a:r>
            <a:endParaRPr lang="ru-RU" altLang="ru-RU" sz="2400" b="1" dirty="0">
              <a:solidFill>
                <a:schemeClr val="accent3">
                  <a:lumMod val="50000"/>
                </a:schemeClr>
              </a:solidFill>
              <a:latin typeface="+mn-l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9D91E-9A3E-4015-B3A9-B135F7273008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792088" y="260648"/>
            <a:ext cx="81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СТОИМОСТЬ БАЛЛА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-1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11" descr="pf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75656" y="1628800"/>
          <a:ext cx="6408712" cy="418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56"/>
                <a:gridCol w="3204356"/>
              </a:tblGrid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Стоимость балла (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руб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2015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71,41</a:t>
                      </a:r>
                      <a:endParaRPr lang="ru-RU" sz="2800" b="1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2016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74,27</a:t>
                      </a:r>
                      <a:endParaRPr lang="ru-RU" sz="2800" b="1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2017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78,28</a:t>
                      </a:r>
                      <a:endParaRPr lang="ru-RU" sz="2800" b="1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2018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81,49</a:t>
                      </a:r>
                      <a:endParaRPr lang="ru-RU" sz="2800" b="1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2019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87,24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105273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Конвертационная</a:t>
            </a:r>
            <a:r>
              <a:rPr lang="ru-RU" dirty="0" smtClean="0"/>
              <a:t> стоимость балла на 01.01.2015 – 64,10 руб.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F9BAC-A615-401E-85EA-AC36B9401F3B}" type="slidenum">
              <a:rPr lang="en"/>
              <a:pPr>
                <a:defRPr/>
              </a:pPr>
              <a:t>13</a:t>
            </a:fld>
            <a:endParaRPr lang="en"/>
          </a:p>
        </p:txBody>
      </p:sp>
      <p:graphicFrame>
        <p:nvGraphicFramePr>
          <p:cNvPr id="19" name="Схема 18"/>
          <p:cNvGraphicFramePr/>
          <p:nvPr/>
        </p:nvGraphicFramePr>
        <p:xfrm>
          <a:off x="539552" y="1340768"/>
          <a:ext cx="82089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92088" y="260648"/>
            <a:ext cx="81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ПЕНСИОННАЯ ФОРМУЛА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-1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Picture 11" descr="pfr_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люс 24"/>
          <p:cNvSpPr/>
          <p:nvPr/>
        </p:nvSpPr>
        <p:spPr>
          <a:xfrm>
            <a:off x="2843808" y="3140968"/>
            <a:ext cx="792088" cy="7920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 25"/>
          <p:cNvSpPr/>
          <p:nvPr/>
        </p:nvSpPr>
        <p:spPr>
          <a:xfrm>
            <a:off x="5652120" y="3284984"/>
            <a:ext cx="864096" cy="5760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Умножение 26"/>
          <p:cNvSpPr/>
          <p:nvPr/>
        </p:nvSpPr>
        <p:spPr>
          <a:xfrm>
            <a:off x="2267744" y="4869160"/>
            <a:ext cx="216024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 27"/>
          <p:cNvSpPr/>
          <p:nvPr/>
        </p:nvSpPr>
        <p:spPr>
          <a:xfrm>
            <a:off x="1619672" y="5157192"/>
            <a:ext cx="216024" cy="21602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/>
          </p:cNvSpPr>
          <p:nvPr>
            <p:ph type="sldNum" sz="quarter" idx="12"/>
          </p:nvPr>
        </p:nvSpPr>
        <p:spPr/>
        <p:txBody>
          <a:bodyPr wrap="square" lIns="91425" tIns="91425" rIns="91425" bIns="91425" anchorCtr="0">
            <a:noAutofit/>
          </a:bodyPr>
          <a:lstStyle/>
          <a:p>
            <a:pPr>
              <a:defRPr/>
            </a:pPr>
            <a:fld id="{6199A2A7-CCFE-4453-A68F-0C8A385A8AC1}" type="slidenum">
              <a:rPr lang="en"/>
              <a:pPr>
                <a:defRPr/>
              </a:pPr>
              <a:t>14</a:t>
            </a:fld>
            <a:endParaRPr lang="en"/>
          </a:p>
        </p:txBody>
      </p:sp>
      <p:pic>
        <p:nvPicPr>
          <p:cNvPr id="13316" name="Picture 4" descr="C:\Users\29017\Desktop\4еп4ыукфпск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700213"/>
            <a:ext cx="71437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2"/>
          <p:cNvSpPr>
            <a:spLocks noChangeArrowheads="1"/>
          </p:cNvSpPr>
          <p:nvPr/>
        </p:nvSpPr>
        <p:spPr bwMode="auto">
          <a:xfrm>
            <a:off x="-36513" y="1316038"/>
            <a:ext cx="914400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5050"/>
                </a:solidFill>
                <a:latin typeface="Calibri" pitchFamily="34" charset="0"/>
              </a:rPr>
              <a:t>за каждый год отпуска по уходу за ребенком</a:t>
            </a:r>
          </a:p>
        </p:txBody>
      </p:sp>
      <p:sp>
        <p:nvSpPr>
          <p:cNvPr id="13318" name="Прямоугольник 3"/>
          <p:cNvSpPr>
            <a:spLocks noChangeArrowheads="1"/>
          </p:cNvSpPr>
          <p:nvPr/>
        </p:nvSpPr>
        <p:spPr bwMode="auto">
          <a:xfrm>
            <a:off x="1620838" y="17002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4A5C65"/>
                </a:solidFill>
                <a:latin typeface="Calibri" pitchFamily="34" charset="0"/>
                <a:ea typeface="Lato Light"/>
                <a:cs typeface="Lato Light"/>
                <a:sym typeface="Lato Light"/>
              </a:rPr>
              <a:t>1,8 балла</a:t>
            </a:r>
          </a:p>
        </p:txBody>
      </p:sp>
      <p:sp>
        <p:nvSpPr>
          <p:cNvPr id="13319" name="Прямоугольник 12"/>
          <p:cNvSpPr>
            <a:spLocks noChangeArrowheads="1"/>
          </p:cNvSpPr>
          <p:nvPr/>
        </p:nvSpPr>
        <p:spPr bwMode="auto">
          <a:xfrm>
            <a:off x="1620838" y="227647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4A5C65"/>
                </a:solidFill>
                <a:latin typeface="Calibri" pitchFamily="34" charset="0"/>
                <a:ea typeface="Lato Light"/>
                <a:cs typeface="Lato Light"/>
                <a:sym typeface="Lato Light"/>
              </a:rPr>
              <a:t>3,6 балла</a:t>
            </a:r>
          </a:p>
        </p:txBody>
      </p:sp>
      <p:sp>
        <p:nvSpPr>
          <p:cNvPr id="13320" name="Прямоугольник 13"/>
          <p:cNvSpPr>
            <a:spLocks noChangeArrowheads="1"/>
          </p:cNvSpPr>
          <p:nvPr/>
        </p:nvSpPr>
        <p:spPr bwMode="auto">
          <a:xfrm>
            <a:off x="1620838" y="289877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4A5C65"/>
                </a:solidFill>
                <a:latin typeface="Calibri" pitchFamily="34" charset="0"/>
                <a:ea typeface="Lato Light"/>
                <a:cs typeface="Lato Light"/>
                <a:sym typeface="Lato Light"/>
              </a:rPr>
              <a:t>5,4 балла</a:t>
            </a:r>
          </a:p>
        </p:txBody>
      </p:sp>
      <p:sp>
        <p:nvSpPr>
          <p:cNvPr id="13321" name="Прямоугольник 4"/>
          <p:cNvSpPr>
            <a:spLocks noChangeArrowheads="1"/>
          </p:cNvSpPr>
          <p:nvPr/>
        </p:nvSpPr>
        <p:spPr bwMode="auto">
          <a:xfrm>
            <a:off x="-36513" y="4100513"/>
            <a:ext cx="914400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5050"/>
                </a:solidFill>
                <a:latin typeface="Calibri" pitchFamily="34" charset="0"/>
              </a:rPr>
              <a:t>за каждый год воинской службы по призыву</a:t>
            </a:r>
          </a:p>
        </p:txBody>
      </p:sp>
      <p:pic>
        <p:nvPicPr>
          <p:cNvPr id="13322" name="Picture 5" descr="C:\Users\29017\Desktop\пен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389438"/>
            <a:ext cx="6477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Прямоугольник 16"/>
          <p:cNvSpPr>
            <a:spLocks noChangeArrowheads="1"/>
          </p:cNvSpPr>
          <p:nvPr/>
        </p:nvSpPr>
        <p:spPr bwMode="auto">
          <a:xfrm>
            <a:off x="1619250" y="4432300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4A5C65"/>
                </a:solidFill>
                <a:latin typeface="Calibri" pitchFamily="34" charset="0"/>
                <a:ea typeface="Lato Light"/>
                <a:cs typeface="Lato Light"/>
                <a:sym typeface="Lato Light"/>
              </a:rPr>
              <a:t>1,8 балла</a:t>
            </a:r>
          </a:p>
        </p:txBody>
      </p:sp>
      <p:sp>
        <p:nvSpPr>
          <p:cNvPr id="13324" name="Прямоугольник 17"/>
          <p:cNvSpPr>
            <a:spLocks noChangeArrowheads="1"/>
          </p:cNvSpPr>
          <p:nvPr/>
        </p:nvSpPr>
        <p:spPr bwMode="auto">
          <a:xfrm>
            <a:off x="71438" y="508952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5050"/>
                </a:solidFill>
                <a:latin typeface="Calibri" pitchFamily="34" charset="0"/>
              </a:rPr>
              <a:t>за каждый год ухода за инвалидами, лицами старше 80 лет</a:t>
            </a:r>
          </a:p>
        </p:txBody>
      </p:sp>
      <p:pic>
        <p:nvPicPr>
          <p:cNvPr id="13325" name="Picture 6" descr="C:\Users\29017\Desktop\фыв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5637213"/>
            <a:ext cx="655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Прямоугольник 19"/>
          <p:cNvSpPr>
            <a:spLocks noChangeArrowheads="1"/>
          </p:cNvSpPr>
          <p:nvPr/>
        </p:nvSpPr>
        <p:spPr bwMode="auto">
          <a:xfrm>
            <a:off x="1619250" y="566578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4A5C65"/>
                </a:solidFill>
                <a:latin typeface="Calibri" pitchFamily="34" charset="0"/>
                <a:ea typeface="Lato Light"/>
                <a:cs typeface="Lato Light"/>
                <a:sym typeface="Lato Light"/>
              </a:rPr>
              <a:t>1,8 балла</a:t>
            </a:r>
          </a:p>
        </p:txBody>
      </p:sp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4356100" y="2065338"/>
            <a:ext cx="4024313" cy="1939925"/>
          </a:xfrm>
          <a:prstGeom prst="rect">
            <a:avLst/>
          </a:prstGeom>
          <a:ln cap="rnd">
            <a:prstDash val="sysDot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5050"/>
                </a:solidFill>
                <a:ea typeface="Lato Light"/>
                <a:cs typeface="Lato Light"/>
                <a:sym typeface="Lato Light"/>
              </a:rPr>
              <a:t>24,3</a:t>
            </a:r>
            <a:r>
              <a:rPr lang="ru-RU" altLang="ru-RU" sz="2400" b="1" dirty="0">
                <a:solidFill>
                  <a:srgbClr val="4A5C65"/>
                </a:solidFill>
                <a:ea typeface="Lato Light"/>
                <a:cs typeface="Lato Light"/>
                <a:sym typeface="Lato Light"/>
              </a:rPr>
              <a:t> балла приобретает мама четырех детей, с каждым из которых она провела в отпуске по уходу 1,5 года.</a:t>
            </a:r>
          </a:p>
        </p:txBody>
      </p:sp>
      <p:sp>
        <p:nvSpPr>
          <p:cNvPr id="30" name="Прямоугольник 12"/>
          <p:cNvSpPr>
            <a:spLocks noChangeArrowheads="1"/>
          </p:cNvSpPr>
          <p:nvPr/>
        </p:nvSpPr>
        <p:spPr bwMode="auto">
          <a:xfrm>
            <a:off x="4284663" y="1700213"/>
            <a:ext cx="1512887" cy="3397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Пример:</a:t>
            </a:r>
          </a:p>
        </p:txBody>
      </p:sp>
      <p:sp>
        <p:nvSpPr>
          <p:cNvPr id="13329" name="Прямоугольник 13"/>
          <p:cNvSpPr>
            <a:spLocks noChangeArrowheads="1"/>
          </p:cNvSpPr>
          <p:nvPr/>
        </p:nvSpPr>
        <p:spPr bwMode="auto">
          <a:xfrm>
            <a:off x="1619250" y="347662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4A5C65"/>
                </a:solidFill>
                <a:latin typeface="Calibri" pitchFamily="34" charset="0"/>
                <a:ea typeface="Lato Light"/>
                <a:cs typeface="Lato Light"/>
                <a:sym typeface="Lato Light"/>
              </a:rPr>
              <a:t>5,4 балла</a:t>
            </a:r>
          </a:p>
        </p:txBody>
      </p:sp>
      <p:pic>
        <p:nvPicPr>
          <p:cNvPr id="13330" name="Picture 17" descr="знач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3524250"/>
            <a:ext cx="5635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92088" y="116632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ПЕНСИОННЫЕ БАЛЛЫ НЕ ТОЛЬКО ЗА ТРУДОВУЮ ДЕЯТЕЛЬНОСТЬ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-1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11" descr="pfr_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395536" y="1340768"/>
          <a:ext cx="7416824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260648"/>
            <a:ext cx="81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ПРАВО НА СОЦИАЛЬНУЮ ПЕНСИЮ 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-1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11" descr="pfr_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25062\Desktop\good-technology-vector-png--15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4637031" cy="44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/>
        </p:nvGraphicFramePr>
        <p:xfrm>
          <a:off x="467544" y="3501008"/>
          <a:ext cx="5760640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7EE-3FB2-4114-80C1-5E9384E2935C}" type="slidenum">
              <a:rPr lang="en-US" altLang="ru-RU" smtClean="0"/>
              <a:pPr/>
              <a:t>15</a:t>
            </a:fld>
            <a:endParaRPr lang="en-US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2296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658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+mj-lt"/>
                <a:ea typeface="+mj-ea"/>
                <a:cs typeface="+mj-cs"/>
              </a:rPr>
              <a:t>ПОКУПКА СТАЖА И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БАЛЛОВ (с 2015 года) 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0825" y="933450"/>
            <a:ext cx="864235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467544" y="3356992"/>
          <a:ext cx="82296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467544" y="4725144"/>
          <a:ext cx="82296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Shape 476"/>
          <p:cNvSpPr>
            <a:spLocks noGrp="1"/>
          </p:cNvSpPr>
          <p:nvPr>
            <p:ph type="sldNum" sz="quarter" idx="12"/>
          </p:nvPr>
        </p:nvSpPr>
        <p:spPr/>
        <p:txBody>
          <a:bodyPr wrap="square" lIns="91425" tIns="91425" rIns="91425" bIns="91425" anchorCtr="0">
            <a:noAutofit/>
          </a:bodyPr>
          <a:lstStyle/>
          <a:p>
            <a:pPr>
              <a:defRPr/>
            </a:pPr>
            <a:fld id="{9648A0CB-499C-42A4-AC73-2F3EE6E14BC5}" type="slidenum">
              <a:rPr lang="en"/>
              <a:pPr>
                <a:defRPr/>
              </a:pPr>
              <a:t>16</a:t>
            </a:fld>
            <a:endParaRPr lang="e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812"/>
          </a:xfrm>
        </p:spPr>
        <p:txBody>
          <a:bodyPr/>
          <a:lstStyle/>
          <a:p>
            <a:pPr algn="l"/>
            <a:r>
              <a:rPr lang="ru-RU" sz="2400" dirty="0" smtClean="0"/>
              <a:t>ПОКУПКА СТАЖА И БАЛЛОВ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0825" y="933450"/>
            <a:ext cx="864235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0825" y="1125538"/>
            <a:ext cx="8642350" cy="671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УПЛАТА </a:t>
            </a:r>
            <a:r>
              <a:rPr lang="ru-RU" sz="1600" dirty="0" smtClean="0">
                <a:solidFill>
                  <a:schemeClr val="tx1"/>
                </a:solidFill>
              </a:rPr>
              <a:t>ОСУЩЕСТВЛЯЕТСЯ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МИНИМУМ </a:t>
            </a:r>
            <a:r>
              <a:rPr lang="ru-RU" sz="1600" dirty="0">
                <a:solidFill>
                  <a:schemeClr val="tx1"/>
                </a:solidFill>
              </a:rPr>
              <a:t>– ИЗ </a:t>
            </a:r>
            <a:r>
              <a:rPr lang="ru-RU" sz="1600" dirty="0" smtClean="0">
                <a:solidFill>
                  <a:schemeClr val="tx1"/>
                </a:solidFill>
              </a:rPr>
              <a:t>1 </a:t>
            </a:r>
            <a:r>
              <a:rPr lang="ru-RU" sz="1600" dirty="0">
                <a:solidFill>
                  <a:schemeClr val="tx1"/>
                </a:solidFill>
              </a:rPr>
              <a:t>МРОТ	       МАКСИМУМ – ИЗ 8 МРОТ        	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3203848" y="1340768"/>
            <a:ext cx="144462" cy="288925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940425" y="1341438"/>
            <a:ext cx="144463" cy="287337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899592" y="1916832"/>
            <a:ext cx="3384376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u="sng" dirty="0"/>
              <a:t>ДОБРОВОЛЬНАЯ УПЛАТА СТРАХОВЫХ ВЗНОСОВ В ПФР (РУБ. В ГОД) </a:t>
            </a:r>
          </a:p>
        </p:txBody>
      </p:sp>
      <p:graphicFrame>
        <p:nvGraphicFramePr>
          <p:cNvPr id="15" name="Диаграмма 10"/>
          <p:cNvGraphicFramePr>
            <a:graphicFrameLocks/>
          </p:cNvGraphicFramePr>
          <p:nvPr/>
        </p:nvGraphicFramePr>
        <p:xfrm>
          <a:off x="179512" y="2852936"/>
          <a:ext cx="4464496" cy="2858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flipV="1">
            <a:off x="4572000" y="2349500"/>
            <a:ext cx="0" cy="29749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CDD38-E38F-4AFD-B094-A6198029EB2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18" name="Диаграмма 14"/>
          <p:cNvGraphicFramePr>
            <a:graphicFrameLocks/>
          </p:cNvGraphicFramePr>
          <p:nvPr/>
        </p:nvGraphicFramePr>
        <p:xfrm>
          <a:off x="4859338" y="2997200"/>
          <a:ext cx="3960812" cy="266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6" name="TextBox 17"/>
          <p:cNvSpPr txBox="1">
            <a:spLocks noChangeArrowheads="1"/>
          </p:cNvSpPr>
          <p:nvPr/>
        </p:nvSpPr>
        <p:spPr bwMode="auto">
          <a:xfrm>
            <a:off x="5364088" y="2060848"/>
            <a:ext cx="3024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 dirty="0"/>
              <a:t>КОЛИЧЕСТВО БАЛЛОВ В 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6069856"/>
            <a:ext cx="8785101" cy="671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ВНИМАНИЕ: КУПИТЬ МОЖНО НЕ БОЛЕЕ ПОЛОВИНЫ ТРЕБУЕМОГО </a:t>
            </a:r>
            <a:r>
              <a:rPr lang="ru-RU" b="1" dirty="0" smtClean="0">
                <a:solidFill>
                  <a:schemeClr val="tx2"/>
                </a:solidFill>
              </a:rPr>
              <a:t>СТАЖА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" name="Shape 476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lIns="91425" tIns="91425" rIns="91425" bIns="91425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8DE29B2-6699-487A-8F0B-013C07350DFC}" type="slidenum">
              <a:rPr lang="en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5713511"/>
            <a:ext cx="799288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В 2018 – минимальный взнос из 2 МРОТ. В 2019 году – минимальный взнос из 1 МРОТ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/>
        </p:nvGraphicFramePr>
        <p:xfrm>
          <a:off x="179512" y="908720"/>
          <a:ext cx="8731125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11" descr="pfr_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-1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71600" y="116632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ИЗМЕНЕНИЕ УСЛОВИЙ ПЕНСИОННОГО ОБЕСПЕЧЕНИЯ </a:t>
            </a:r>
          </a:p>
          <a:p>
            <a:pPr algn="ctr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В СВЯЗИ С ЛЕЧЕБНОЙ И ПЕДАГОГИЧЕСКОЙ ДЕЯТЕЛЬНОСТЬЮ   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72344" y="3429000"/>
          <a:ext cx="6096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61246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 выработки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спецстажа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 выхода на пенсию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Баллы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(</a:t>
                      </a:r>
                      <a:r>
                        <a:rPr lang="en-US" dirty="0" smtClean="0"/>
                        <a:t>I)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 (II)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16,2</a:t>
                      </a:r>
                      <a:endParaRPr lang="ru-RU" dirty="0"/>
                    </a:p>
                  </a:txBody>
                  <a:tcPr/>
                </a:tc>
              </a:tr>
              <a:tr h="354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 (II)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 (I)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18,6</a:t>
                      </a:r>
                      <a:endParaRPr lang="ru-RU" dirty="0"/>
                    </a:p>
                  </a:txBody>
                  <a:tcPr/>
                </a:tc>
              </a:tr>
              <a:tr h="354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 (I)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 (II)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354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 (II)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 (I)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23,4</a:t>
                      </a:r>
                      <a:endParaRPr lang="ru-RU" dirty="0"/>
                    </a:p>
                  </a:txBody>
                  <a:tcPr/>
                </a:tc>
              </a:tr>
              <a:tr h="354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28,2</a:t>
                      </a:r>
                      <a:endParaRPr lang="ru-RU" dirty="0"/>
                    </a:p>
                  </a:txBody>
                  <a:tcPr/>
                </a:tc>
              </a:tr>
              <a:tr h="354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354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2" descr="медик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3573016"/>
            <a:ext cx="1007669" cy="1004011"/>
          </a:xfrm>
          <a:prstGeom prst="rect">
            <a:avLst/>
          </a:prstGeom>
        </p:spPr>
      </p:pic>
      <p:pic>
        <p:nvPicPr>
          <p:cNvPr id="18" name="Рисунок 17" descr="учитель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64550" y="3573017"/>
            <a:ext cx="896500" cy="1008112"/>
          </a:xfrm>
          <a:prstGeom prst="rect">
            <a:avLst/>
          </a:prstGeom>
        </p:spPr>
      </p:pic>
      <p:sp>
        <p:nvSpPr>
          <p:cNvPr id="19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D58B9-8BAD-4360-BC93-74FC6323D37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8"/>
          <p:cNvSpPr txBox="1">
            <a:spLocks noChangeArrowheads="1"/>
          </p:cNvSpPr>
          <p:nvPr/>
        </p:nvSpPr>
        <p:spPr bwMode="black">
          <a:xfrm>
            <a:off x="175232" y="908720"/>
            <a:ext cx="871724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Установление 25% повышения фиксированной выплаты к страховой пенсии для неработающих пенсионеров, живущих в селе, у которых есть  не менее 30 лет стажа в сельском хозяйстве</a:t>
            </a:r>
            <a:endParaRPr lang="en-US" altLang="ru-RU" sz="20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9216" y="188640"/>
            <a:ext cx="8544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МЕРЫ СОЦИАЛЬНОЙ ПОДДЕРЖКИ «СЕЛЬСКИМ» ЖИТЕЛЯМ</a:t>
            </a:r>
            <a:endParaRPr lang="en-US" altLang="ru-RU" b="1" dirty="0" smtClean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Ромб 12"/>
          <p:cNvSpPr/>
          <p:nvPr/>
        </p:nvSpPr>
        <p:spPr>
          <a:xfrm>
            <a:off x="5940152" y="3212976"/>
            <a:ext cx="2752725" cy="2343148"/>
          </a:xfrm>
          <a:prstGeom prst="diamond">
            <a:avLst/>
          </a:prstGeom>
          <a:blipFill>
            <a:blip r:embed="rId2" cstate="print"/>
            <a:stretch>
              <a:fillRect/>
            </a:stretch>
          </a:blipFill>
          <a:ln w="889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-1" y="764704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11" descr="pfr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41AD58B9-8BAD-4360-BC93-74FC6323D37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9" name="Схема 18"/>
          <p:cNvGraphicFramePr/>
          <p:nvPr/>
        </p:nvGraphicFramePr>
        <p:xfrm>
          <a:off x="251520" y="2348880"/>
          <a:ext cx="5832648" cy="400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784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/>
          </p:cNvSpPr>
          <p:nvPr/>
        </p:nvSpPr>
        <p:spPr bwMode="auto">
          <a:xfrm>
            <a:off x="1115616" y="260648"/>
            <a:ext cx="6397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altLang="ru-RU" sz="1600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ГУ – ОТДЕЛЕНИЕ ПЕНСИОННОГО ФОНДА</a:t>
            </a:r>
            <a:endParaRPr lang="ru-RU" altLang="ru-RU" sz="1600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  <a:p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РОССИЙСКОЙ </a:t>
            </a:r>
            <a:r>
              <a:rPr lang="ru-RU" altLang="ru-RU" sz="1600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ФЕДЕРАЦИИ ПО САМАРСКОЙ ОБЛАСТИ</a:t>
            </a:r>
            <a:endParaRPr lang="ru-RU" altLang="ru-RU" sz="1600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075" name="Picture 11" descr="pf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-11113" y="1106488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/>
        </p:nvGraphicFramePr>
        <p:xfrm>
          <a:off x="107504" y="5301208"/>
          <a:ext cx="565212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-684584" y="3861048"/>
          <a:ext cx="63722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-612576" y="2564904"/>
          <a:ext cx="640871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086" name="AutoShape 4" descr="http://uslide.ru/images/22/29066/736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7" name="AutoShape 6" descr="http://uslide.ru/images/22/29066/736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8" name="AutoShape 8" descr="http://uslide.ru/images/22/29066/736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9" name="Схема 28"/>
          <p:cNvGraphicFramePr/>
          <p:nvPr/>
        </p:nvGraphicFramePr>
        <p:xfrm>
          <a:off x="-180528" y="1340768"/>
          <a:ext cx="619268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090" name="Номер слайда 1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F5E3FD-E52A-43DF-8ECC-13D813D75C89}" type="slidenum">
              <a:rPr lang="ru-RU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24128" y="1340768"/>
            <a:ext cx="27363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САМАРСКАЯ ОБЛАСТЬ</a:t>
            </a: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" name="Picture 2" descr="Z:\ФОТОАРХИВ\карты области\samarskaya_obl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004048" y="1772816"/>
            <a:ext cx="4139952" cy="4274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СТАЖ, ДАЮЩИЙ ПРАВО НА ДОСРОЧНЫЙ ВЫХОД НА ПЕНСИЮ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0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11" descr="pf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/>
        </p:nvGraphicFramePr>
        <p:xfrm>
          <a:off x="107504" y="1340768"/>
          <a:ext cx="871296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Рисунок 18" descr="женщин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2364656"/>
            <a:ext cx="358171" cy="563929"/>
          </a:xfrm>
          <a:prstGeom prst="rect">
            <a:avLst/>
          </a:prstGeom>
        </p:spPr>
      </p:pic>
      <p:pic>
        <p:nvPicPr>
          <p:cNvPr id="20" name="Рисунок 19" descr="мужчин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67744" y="1356544"/>
            <a:ext cx="259102" cy="548688"/>
          </a:xfrm>
          <a:prstGeom prst="rect">
            <a:avLst/>
          </a:prstGeom>
        </p:spPr>
      </p:pic>
      <p:sp>
        <p:nvSpPr>
          <p:cNvPr id="22" name="Нашивка 21"/>
          <p:cNvSpPr/>
          <p:nvPr/>
        </p:nvSpPr>
        <p:spPr>
          <a:xfrm>
            <a:off x="4716016" y="2220640"/>
            <a:ext cx="216024" cy="432048"/>
          </a:xfrm>
          <a:prstGeom prst="chevron">
            <a:avLst/>
          </a:prstGeom>
          <a:solidFill>
            <a:srgbClr val="532876"/>
          </a:solidFill>
          <a:ln>
            <a:solidFill>
              <a:srgbClr val="532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4572000" y="2220640"/>
            <a:ext cx="216024" cy="432048"/>
          </a:xfrm>
          <a:prstGeom prst="chevron">
            <a:avLst/>
          </a:prstGeom>
          <a:solidFill>
            <a:srgbClr val="532876"/>
          </a:solidFill>
          <a:ln>
            <a:solidFill>
              <a:srgbClr val="532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4427984" y="2220640"/>
            <a:ext cx="216024" cy="432048"/>
          </a:xfrm>
          <a:prstGeom prst="chevron">
            <a:avLst/>
          </a:prstGeom>
          <a:solidFill>
            <a:srgbClr val="532876"/>
          </a:solidFill>
          <a:ln>
            <a:solidFill>
              <a:srgbClr val="532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4283968" y="2220640"/>
            <a:ext cx="216024" cy="432048"/>
          </a:xfrm>
          <a:prstGeom prst="chevron">
            <a:avLst/>
          </a:prstGeom>
          <a:solidFill>
            <a:srgbClr val="532876"/>
          </a:solidFill>
          <a:ln>
            <a:solidFill>
              <a:srgbClr val="532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1AD58B9-8BAD-4360-BC93-74FC6323D37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4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187624" y="26064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ДОСРОЧНЫЕ ПЕНСИИ МНОГОДЕТНЫМ МАТЕРЯМ 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0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6" name="Picture 11" descr="pf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539552" y="1196752"/>
            <a:ext cx="792088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1AD58B9-8BAD-4360-BC93-74FC6323D37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8" y="968415"/>
            <a:ext cx="8994998" cy="512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46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6632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Предоставление права досрочного выхода на пенсию </a:t>
            </a:r>
            <a:endParaRPr lang="ru-RU" altLang="ru-RU" b="1" dirty="0" smtClean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ctr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многодетным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матерям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021109"/>
              </p:ext>
            </p:extLst>
          </p:nvPr>
        </p:nvGraphicFramePr>
        <p:xfrm>
          <a:off x="323528" y="1340768"/>
          <a:ext cx="8568952" cy="4998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0517"/>
                <a:gridCol w="2118594"/>
                <a:gridCol w="2227359"/>
                <a:gridCol w="2312482"/>
              </a:tblGrid>
              <a:tr h="472584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ЖЕНЩИНЫ, РОДИВШИЕ И ВОСПИТАВШИЕ ДО 8-ЛЕТНЕГО ВОЗРАСТА 3-Х ДЕТЕЙ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повышения возраста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рождения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назначения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55+1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</a:tr>
              <a:tr h="206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55+2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 gridSpan="4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495826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ЕНЩИНЫ, РОДИВШИЕ И ВОСПИТАВШИЕ ДО 8-ЛЕТНЕГО ВОЗРАСТА 4-Х ДЕТЕЙ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7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повышения возраста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рождения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назначения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55+1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</a:tr>
              <a:tr h="206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H="1">
            <a:off x="0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11" descr="pf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1AD58B9-8BAD-4360-BC93-74FC6323D37E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5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7056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УКРЕПЛЕНИЕ СОЦИАЛЬНЫХ ГАРАНТИЙ</a:t>
            </a:r>
          </a:p>
          <a:p>
            <a:pPr algn="ctr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ДЛЯ ЛИЦ ПРЕДПЕНСИОННОГО ВОЗРАСТА 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0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11" descr="pf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/>
        </p:nvGraphicFramePr>
        <p:xfrm>
          <a:off x="251520" y="1844824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9632" y="1124744"/>
            <a:ext cx="66247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Предпенсионный</a:t>
            </a:r>
            <a:r>
              <a:rPr lang="ru-RU" dirty="0" smtClean="0"/>
              <a:t> возраст – 5 и менее лет до наступления пенсионного возраста</a:t>
            </a:r>
            <a:endParaRPr lang="ru-RU" dirty="0"/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409134"/>
            <a:ext cx="2133600" cy="476250"/>
          </a:xfrm>
        </p:spPr>
        <p:txBody>
          <a:bodyPr/>
          <a:lstStyle/>
          <a:p>
            <a:pPr>
              <a:defRPr/>
            </a:pPr>
            <a:fld id="{41AD58B9-8BAD-4360-BC93-74FC6323D37E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1988840"/>
            <a:ext cx="4824536" cy="1224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6700" y="1916832"/>
            <a:ext cx="4001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Лица, соответствующие условиям необходимым для назначения пенсии в соответствии с законодательством Российской Федерации, действовавшим на </a:t>
            </a:r>
            <a:r>
              <a:rPr lang="ru-RU" sz="1600" b="1" dirty="0" smtClean="0"/>
              <a:t>31.12.2018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2176408"/>
            <a:ext cx="4248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ПРЕДОСТАВЛЕНИЕ ФЕДЕРАЛЬНЫХ ЛЬГОТ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25062\Desktop\17454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52736"/>
            <a:ext cx="1514500" cy="15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39952" y="3356992"/>
            <a:ext cx="45529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600" b="1" dirty="0" smtClean="0">
                <a:solidFill>
                  <a:srgbClr val="C00000"/>
                </a:solidFill>
              </a:rPr>
              <a:t>по налогу на недвижимость</a:t>
            </a:r>
          </a:p>
          <a:p>
            <a:pPr marL="285750" indent="-285750">
              <a:buFontTx/>
              <a:buChar char="-"/>
            </a:pPr>
            <a:r>
              <a:rPr lang="ru-RU" sz="2600" b="1" dirty="0" smtClean="0">
                <a:solidFill>
                  <a:srgbClr val="C00000"/>
                </a:solidFill>
              </a:rPr>
              <a:t>по налогу на землю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gray">
          <a:xfrm>
            <a:off x="221040" y="4509120"/>
            <a:ext cx="8671440" cy="172819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square" anchor="ctr"/>
          <a:lstStyle/>
          <a:p>
            <a:pPr algn="ctr"/>
            <a:r>
              <a:rPr lang="ru-RU" sz="2800" b="1" dirty="0" smtClean="0"/>
              <a:t>То есть еще до выхода на пенсию они уже не будут платить налог на дом, квартиру или садовый участок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7056" y="26064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СОХРАНЕНИЕ ФЕДЕРАЛЬНЫХ ЛЬГОТ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0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1" descr="pfr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1AD58B9-8BAD-4360-BC93-74FC6323D37E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1772816"/>
            <a:ext cx="4896544" cy="1224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4008" y="1960384"/>
            <a:ext cx="4248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ПРЕДОСТАВЛЕНИЕ РЕГИОНАЛЬНЫХ ЛЬГОТ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25062\Desktop\17454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36712"/>
            <a:ext cx="1514500" cy="15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5"/>
          <p:cNvSpPr>
            <a:spLocks noChangeArrowheads="1"/>
          </p:cNvSpPr>
          <p:nvPr/>
        </p:nvSpPr>
        <p:spPr bwMode="gray">
          <a:xfrm>
            <a:off x="221040" y="3789040"/>
            <a:ext cx="8671440" cy="172819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square" anchor="ctr"/>
          <a:lstStyle/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льготы по бесплатному проезду в общественном транспорте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льготы на ЖКХ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</a:rPr>
              <a:t>льготы </a:t>
            </a:r>
            <a:r>
              <a:rPr lang="ru-RU" sz="2000" b="1" dirty="0" smtClean="0">
                <a:solidFill>
                  <a:srgbClr val="C00000"/>
                </a:solidFill>
              </a:rPr>
              <a:t>при капремонте домов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</a:rPr>
              <a:t>льготы </a:t>
            </a:r>
            <a:r>
              <a:rPr lang="ru-RU" sz="2000" b="1" dirty="0" smtClean="0">
                <a:solidFill>
                  <a:srgbClr val="C00000"/>
                </a:solidFill>
              </a:rPr>
              <a:t>при газификации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</a:rPr>
              <a:t>льготы </a:t>
            </a:r>
            <a:r>
              <a:rPr lang="ru-RU" sz="2000" b="1" dirty="0" smtClean="0">
                <a:solidFill>
                  <a:srgbClr val="C00000"/>
                </a:solidFill>
              </a:rPr>
              <a:t>при покупке медикаментов и др.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26064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СОХРАНЕНИЕ РЕГИОНАЛЬНЫХ ЛЬГОТ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5240" y="1674674"/>
            <a:ext cx="40111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Лица, достигшие возраста 60 и 55 лет, и (или) соответствующие условиям необходимым для назначения пенсии в соответствии с законодательством Российской Федерации, действовавшим </a:t>
            </a:r>
            <a:br>
              <a:rPr lang="ru-RU" sz="1600" b="1" dirty="0"/>
            </a:br>
            <a:r>
              <a:rPr lang="ru-RU" sz="1600" b="1" dirty="0"/>
              <a:t>на 31.12.2018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0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11" descr="pfr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1AD58B9-8BAD-4360-BC93-74FC6323D37E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6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ПРЕДПЕНСИОНЕРЫ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0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11" descr="pf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077KrysinaOS\Desktop\25lucmZbrw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96752"/>
            <a:ext cx="5040560" cy="50405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124744"/>
            <a:ext cx="3600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Новый сервис ПФР – информирование о достижении </a:t>
            </a:r>
            <a:r>
              <a:rPr lang="ru-RU" sz="1600" dirty="0" err="1" smtClean="0"/>
              <a:t>предпенсионного</a:t>
            </a:r>
            <a:r>
              <a:rPr lang="ru-RU" sz="1600" dirty="0" smtClean="0"/>
              <a:t> возраста. </a:t>
            </a:r>
          </a:p>
          <a:p>
            <a:endParaRPr lang="ru-RU" sz="1600" dirty="0" smtClean="0"/>
          </a:p>
          <a:p>
            <a:r>
              <a:rPr lang="ru-RU" sz="1600" dirty="0" smtClean="0"/>
              <a:t>Самому </a:t>
            </a:r>
            <a:r>
              <a:rPr lang="ru-RU" sz="1600" dirty="0" err="1" smtClean="0"/>
              <a:t>предпенсионеру</a:t>
            </a:r>
            <a:r>
              <a:rPr lang="ru-RU" sz="1600" dirty="0" smtClean="0"/>
              <a:t> не нужно получать документ, подтверждающий право на льготы, – достаточно просто подать заявление в ведомство, предоставляющее льготу, где уже будет вся необходимая информация.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Данные ПФР передаются в электронной форме по каналам СМЭВ, через Единую государственную информационную систему социального обеспечения (ЕГИССО) и электронное взаимодействие с работодателями.</a:t>
            </a:r>
          </a:p>
          <a:p>
            <a:endParaRPr lang="ru-RU" sz="16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168275"/>
          </a:xfrm>
        </p:spPr>
        <p:txBody>
          <a:bodyPr/>
          <a:lstStyle/>
          <a:p>
            <a:fld id="{6A9447EE-3FB2-4114-80C1-5E9384E2935C}" type="slidenum">
              <a:rPr lang="en-US" altLang="ru-RU" smtClean="0"/>
              <a:pPr/>
              <a:t>26</a:t>
            </a:fld>
            <a:endParaRPr lang="en-US" alt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object 5"/>
          <p:cNvSpPr>
            <a:spLocks/>
          </p:cNvSpPr>
          <p:nvPr/>
        </p:nvSpPr>
        <p:spPr bwMode="auto">
          <a:xfrm>
            <a:off x="0" y="6723063"/>
            <a:ext cx="9144000" cy="134937"/>
          </a:xfrm>
          <a:custGeom>
            <a:avLst/>
            <a:gdLst>
              <a:gd name="T0" fmla="*/ 0 w 16256000"/>
              <a:gd name="T1" fmla="*/ 13257 h 180340"/>
              <a:gd name="T2" fmla="*/ 91647 w 16256000"/>
              <a:gd name="T3" fmla="*/ 13257 h 180340"/>
              <a:gd name="T4" fmla="*/ 91647 w 16256000"/>
              <a:gd name="T5" fmla="*/ 0 h 180340"/>
              <a:gd name="T6" fmla="*/ 0 w 16256000"/>
              <a:gd name="T7" fmla="*/ 0 h 180340"/>
              <a:gd name="T8" fmla="*/ 0 w 16256000"/>
              <a:gd name="T9" fmla="*/ 13257 h 180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56000"/>
              <a:gd name="T16" fmla="*/ 0 h 180340"/>
              <a:gd name="T17" fmla="*/ 16256000 w 16256000"/>
              <a:gd name="T18" fmla="*/ 180340 h 180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56000" h="180340">
                <a:moveTo>
                  <a:pt x="0" y="180340"/>
                </a:moveTo>
                <a:lnTo>
                  <a:pt x="16256000" y="180340"/>
                </a:lnTo>
                <a:lnTo>
                  <a:pt x="16256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2773" name="object 6"/>
          <p:cNvSpPr>
            <a:spLocks/>
          </p:cNvSpPr>
          <p:nvPr/>
        </p:nvSpPr>
        <p:spPr bwMode="auto">
          <a:xfrm>
            <a:off x="0" y="134938"/>
            <a:ext cx="101600" cy="6588125"/>
          </a:xfrm>
          <a:custGeom>
            <a:avLst/>
            <a:gdLst>
              <a:gd name="T0" fmla="*/ 0 w 180340"/>
              <a:gd name="T1" fmla="*/ 660064 h 8783320"/>
              <a:gd name="T2" fmla="*/ 1029 w 180340"/>
              <a:gd name="T3" fmla="*/ 660064 h 8783320"/>
              <a:gd name="T4" fmla="*/ 1029 w 180340"/>
              <a:gd name="T5" fmla="*/ 0 h 8783320"/>
              <a:gd name="T6" fmla="*/ 0 w 180340"/>
              <a:gd name="T7" fmla="*/ 0 h 8783320"/>
              <a:gd name="T8" fmla="*/ 0 w 180340"/>
              <a:gd name="T9" fmla="*/ 660064 h 8783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340"/>
              <a:gd name="T16" fmla="*/ 0 h 8783320"/>
              <a:gd name="T17" fmla="*/ 180340 w 180340"/>
              <a:gd name="T18" fmla="*/ 8783320 h 8783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340" h="8783320">
                <a:moveTo>
                  <a:pt x="0" y="8783320"/>
                </a:moveTo>
                <a:lnTo>
                  <a:pt x="180009" y="8783320"/>
                </a:lnTo>
                <a:lnTo>
                  <a:pt x="180009" y="0"/>
                </a:lnTo>
                <a:lnTo>
                  <a:pt x="0" y="0"/>
                </a:lnTo>
                <a:lnTo>
                  <a:pt x="0" y="87833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2774" name="object 7"/>
          <p:cNvSpPr>
            <a:spLocks/>
          </p:cNvSpPr>
          <p:nvPr/>
        </p:nvSpPr>
        <p:spPr bwMode="auto">
          <a:xfrm>
            <a:off x="0" y="0"/>
            <a:ext cx="9144000" cy="136525"/>
          </a:xfrm>
          <a:custGeom>
            <a:avLst/>
            <a:gdLst>
              <a:gd name="T0" fmla="*/ 0 w 16256000"/>
              <a:gd name="T1" fmla="*/ 14728 h 180340"/>
              <a:gd name="T2" fmla="*/ 91647 w 16256000"/>
              <a:gd name="T3" fmla="*/ 14728 h 180340"/>
              <a:gd name="T4" fmla="*/ 91647 w 16256000"/>
              <a:gd name="T5" fmla="*/ 0 h 180340"/>
              <a:gd name="T6" fmla="*/ 0 w 16256000"/>
              <a:gd name="T7" fmla="*/ 0 h 180340"/>
              <a:gd name="T8" fmla="*/ 0 w 16256000"/>
              <a:gd name="T9" fmla="*/ 14728 h 180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56000"/>
              <a:gd name="T16" fmla="*/ 0 h 180340"/>
              <a:gd name="T17" fmla="*/ 16256000 w 16256000"/>
              <a:gd name="T18" fmla="*/ 180340 h 180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56000" h="180340">
                <a:moveTo>
                  <a:pt x="0" y="180339"/>
                </a:moveTo>
                <a:lnTo>
                  <a:pt x="16256000" y="180339"/>
                </a:lnTo>
                <a:lnTo>
                  <a:pt x="16256000" y="0"/>
                </a:lnTo>
                <a:lnTo>
                  <a:pt x="0" y="0"/>
                </a:lnTo>
                <a:lnTo>
                  <a:pt x="0" y="1803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2775" name="object 8"/>
          <p:cNvSpPr>
            <a:spLocks/>
          </p:cNvSpPr>
          <p:nvPr/>
        </p:nvSpPr>
        <p:spPr bwMode="auto">
          <a:xfrm>
            <a:off x="9042400" y="134938"/>
            <a:ext cx="101600" cy="6588125"/>
          </a:xfrm>
          <a:custGeom>
            <a:avLst/>
            <a:gdLst>
              <a:gd name="T0" fmla="*/ 1029 w 180340"/>
              <a:gd name="T1" fmla="*/ 0 h 8784590"/>
              <a:gd name="T2" fmla="*/ 0 w 180340"/>
              <a:gd name="T3" fmla="*/ 0 h 8784590"/>
              <a:gd name="T4" fmla="*/ 0 w 180340"/>
              <a:gd name="T5" fmla="*/ 659260 h 8784590"/>
              <a:gd name="T6" fmla="*/ 1029 w 180340"/>
              <a:gd name="T7" fmla="*/ 659260 h 8784590"/>
              <a:gd name="T8" fmla="*/ 1029 w 180340"/>
              <a:gd name="T9" fmla="*/ 0 h 8784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340"/>
              <a:gd name="T16" fmla="*/ 0 h 8784590"/>
              <a:gd name="T17" fmla="*/ 180340 w 180340"/>
              <a:gd name="T18" fmla="*/ 8784590 h 8784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340" h="8784590">
                <a:moveTo>
                  <a:pt x="179997" y="0"/>
                </a:moveTo>
                <a:lnTo>
                  <a:pt x="0" y="0"/>
                </a:lnTo>
                <a:lnTo>
                  <a:pt x="0" y="8783993"/>
                </a:lnTo>
                <a:lnTo>
                  <a:pt x="179997" y="8783993"/>
                </a:lnTo>
                <a:lnTo>
                  <a:pt x="1799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7308850" y="1773238"/>
            <a:ext cx="1366838" cy="4248150"/>
            <a:chOff x="13855551" y="2040801"/>
            <a:chExt cx="1958832" cy="5914108"/>
          </a:xfrm>
        </p:grpSpPr>
        <p:sp>
          <p:nvSpPr>
            <p:cNvPr id="32795" name="object 2"/>
            <p:cNvSpPr>
              <a:spLocks/>
            </p:cNvSpPr>
            <p:nvPr/>
          </p:nvSpPr>
          <p:spPr bwMode="auto">
            <a:xfrm>
              <a:off x="13855551" y="7724405"/>
              <a:ext cx="1725930" cy="230504"/>
            </a:xfrm>
            <a:custGeom>
              <a:avLst/>
              <a:gdLst>
                <a:gd name="T0" fmla="*/ 44246 w 1725930"/>
                <a:gd name="T1" fmla="*/ 187744 h 230504"/>
                <a:gd name="T2" fmla="*/ 753846 w 1725930"/>
                <a:gd name="T3" fmla="*/ 185328 h 230504"/>
                <a:gd name="T4" fmla="*/ 755662 w 1725930"/>
                <a:gd name="T5" fmla="*/ 187744 h 230504"/>
                <a:gd name="T6" fmla="*/ 799731 w 1725930"/>
                <a:gd name="T7" fmla="*/ 49085 h 230504"/>
                <a:gd name="T8" fmla="*/ 752919 w 1725930"/>
                <a:gd name="T9" fmla="*/ 151269 h 230504"/>
                <a:gd name="T10" fmla="*/ 921080 w 1725930"/>
                <a:gd name="T11" fmla="*/ 230111 h 230504"/>
                <a:gd name="T12" fmla="*/ 825145 w 1725930"/>
                <a:gd name="T13" fmla="*/ 141524 h 230504"/>
                <a:gd name="T14" fmla="*/ 935824 w 1725930"/>
                <a:gd name="T15" fmla="*/ 0 h 230504"/>
                <a:gd name="T16" fmla="*/ 193598 w 1725930"/>
                <a:gd name="T17" fmla="*/ 123101 h 230504"/>
                <a:gd name="T18" fmla="*/ 193598 w 1725930"/>
                <a:gd name="T19" fmla="*/ 86626 h 230504"/>
                <a:gd name="T20" fmla="*/ 275642 w 1725930"/>
                <a:gd name="T21" fmla="*/ 7406 h 230504"/>
                <a:gd name="T22" fmla="*/ 375932 w 1725930"/>
                <a:gd name="T23" fmla="*/ 0 h 230504"/>
                <a:gd name="T24" fmla="*/ 478058 w 1725930"/>
                <a:gd name="T25" fmla="*/ 152603 h 230504"/>
                <a:gd name="T26" fmla="*/ 439167 w 1725930"/>
                <a:gd name="T27" fmla="*/ 49085 h 230504"/>
                <a:gd name="T28" fmla="*/ 444322 w 1725930"/>
                <a:gd name="T29" fmla="*/ 187744 h 230504"/>
                <a:gd name="T30" fmla="*/ 489547 w 1725930"/>
                <a:gd name="T31" fmla="*/ 183182 h 230504"/>
                <a:gd name="T32" fmla="*/ 540562 w 1725930"/>
                <a:gd name="T33" fmla="*/ 0 h 230504"/>
                <a:gd name="T34" fmla="*/ 491261 w 1725930"/>
                <a:gd name="T35" fmla="*/ 187744 h 230504"/>
                <a:gd name="T36" fmla="*/ 680034 w 1725930"/>
                <a:gd name="T37" fmla="*/ 87160 h 230504"/>
                <a:gd name="T38" fmla="*/ 643013 w 1725930"/>
                <a:gd name="T39" fmla="*/ 102717 h 230504"/>
                <a:gd name="T40" fmla="*/ 643013 w 1725930"/>
                <a:gd name="T41" fmla="*/ 102717 h 230504"/>
                <a:gd name="T42" fmla="*/ 753912 w 1725930"/>
                <a:gd name="T43" fmla="*/ 187744 h 230504"/>
                <a:gd name="T44" fmla="*/ 891578 w 1725930"/>
                <a:gd name="T45" fmla="*/ 36474 h 230504"/>
                <a:gd name="T46" fmla="*/ 439167 w 1725930"/>
                <a:gd name="T47" fmla="*/ 49085 h 230504"/>
                <a:gd name="T48" fmla="*/ 439167 w 1725930"/>
                <a:gd name="T49" fmla="*/ 49085 h 230504"/>
                <a:gd name="T50" fmla="*/ 252094 w 1725930"/>
                <a:gd name="T51" fmla="*/ 41684 h 230504"/>
                <a:gd name="T52" fmla="*/ 236806 w 1725930"/>
                <a:gd name="T53" fmla="*/ 86105 h 230504"/>
                <a:gd name="T54" fmla="*/ 306842 w 1725930"/>
                <a:gd name="T55" fmla="*/ 69989 h 230504"/>
                <a:gd name="T56" fmla="*/ 598766 w 1725930"/>
                <a:gd name="T57" fmla="*/ 0 h 230504"/>
                <a:gd name="T58" fmla="*/ 753516 w 1725930"/>
                <a:gd name="T59" fmla="*/ 0 h 230504"/>
                <a:gd name="T60" fmla="*/ 753516 w 1725930"/>
                <a:gd name="T61" fmla="*/ 0 h 230504"/>
                <a:gd name="T62" fmla="*/ 1010335 w 1725930"/>
                <a:gd name="T63" fmla="*/ 187744 h 230504"/>
                <a:gd name="T64" fmla="*/ 1031798 w 1725930"/>
                <a:gd name="T65" fmla="*/ 120688 h 230504"/>
                <a:gd name="T66" fmla="*/ 1136058 w 1725930"/>
                <a:gd name="T67" fmla="*/ 152603 h 230504"/>
                <a:gd name="T68" fmla="*/ 1136058 w 1725930"/>
                <a:gd name="T69" fmla="*/ 152603 h 230504"/>
                <a:gd name="T70" fmla="*/ 1124068 w 1725930"/>
                <a:gd name="T71" fmla="*/ 120688 h 230504"/>
                <a:gd name="T72" fmla="*/ 1166660 w 1725930"/>
                <a:gd name="T73" fmla="*/ 187744 h 230504"/>
                <a:gd name="T74" fmla="*/ 1323289 w 1725930"/>
                <a:gd name="T75" fmla="*/ 70535 h 230504"/>
                <a:gd name="T76" fmla="*/ 1279029 w 1725930"/>
                <a:gd name="T77" fmla="*/ 107010 h 230504"/>
                <a:gd name="T78" fmla="*/ 1323289 w 1725930"/>
                <a:gd name="T79" fmla="*/ 0 h 230504"/>
                <a:gd name="T80" fmla="*/ 1323289 w 1725930"/>
                <a:gd name="T81" fmla="*/ 0 h 230504"/>
                <a:gd name="T82" fmla="*/ 1408785 w 1725930"/>
                <a:gd name="T83" fmla="*/ 187744 h 230504"/>
                <a:gd name="T84" fmla="*/ 1527873 w 1725930"/>
                <a:gd name="T85" fmla="*/ 65176 h 230504"/>
                <a:gd name="T86" fmla="*/ 1527873 w 1725930"/>
                <a:gd name="T87" fmla="*/ 65176 h 230504"/>
                <a:gd name="T88" fmla="*/ 1449398 w 1725930"/>
                <a:gd name="T89" fmla="*/ 121221 h 230504"/>
                <a:gd name="T90" fmla="*/ 1613369 w 1725930"/>
                <a:gd name="T91" fmla="*/ 0 h 230504"/>
                <a:gd name="T92" fmla="*/ 1613369 w 1725930"/>
                <a:gd name="T93" fmla="*/ 107010 h 230504"/>
                <a:gd name="T94" fmla="*/ 1613369 w 1725930"/>
                <a:gd name="T95" fmla="*/ 0 h 230504"/>
                <a:gd name="T96" fmla="*/ 1725752 w 1725930"/>
                <a:gd name="T97" fmla="*/ 187744 h 230504"/>
                <a:gd name="T98" fmla="*/ 1681492 w 1725930"/>
                <a:gd name="T99" fmla="*/ 70535 h 2305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25930"/>
                <a:gd name="T151" fmla="*/ 0 h 230504"/>
                <a:gd name="T152" fmla="*/ 1725930 w 1725930"/>
                <a:gd name="T153" fmla="*/ 230504 h 2305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25930" h="230504">
                  <a:moveTo>
                    <a:pt x="125514" y="0"/>
                  </a:moveTo>
                  <a:lnTo>
                    <a:pt x="0" y="0"/>
                  </a:lnTo>
                  <a:lnTo>
                    <a:pt x="0" y="187744"/>
                  </a:lnTo>
                  <a:lnTo>
                    <a:pt x="44246" y="187744"/>
                  </a:lnTo>
                  <a:lnTo>
                    <a:pt x="44246" y="36474"/>
                  </a:lnTo>
                  <a:lnTo>
                    <a:pt x="125514" y="36474"/>
                  </a:lnTo>
                  <a:lnTo>
                    <a:pt x="125514" y="0"/>
                  </a:lnTo>
                  <a:close/>
                </a:path>
                <a:path w="1725930" h="230504">
                  <a:moveTo>
                    <a:pt x="753846" y="185328"/>
                  </a:moveTo>
                  <a:lnTo>
                    <a:pt x="755065" y="230111"/>
                  </a:lnTo>
                  <a:lnTo>
                    <a:pt x="794219" y="230111"/>
                  </a:lnTo>
                  <a:lnTo>
                    <a:pt x="794219" y="187744"/>
                  </a:lnTo>
                  <a:lnTo>
                    <a:pt x="755662" y="187744"/>
                  </a:lnTo>
                  <a:lnTo>
                    <a:pt x="753846" y="185328"/>
                  </a:lnTo>
                  <a:close/>
                </a:path>
                <a:path w="1725930" h="230504">
                  <a:moveTo>
                    <a:pt x="935824" y="0"/>
                  </a:moveTo>
                  <a:lnTo>
                    <a:pt x="799845" y="0"/>
                  </a:lnTo>
                  <a:lnTo>
                    <a:pt x="799731" y="49085"/>
                  </a:lnTo>
                  <a:lnTo>
                    <a:pt x="799572" y="56864"/>
                  </a:lnTo>
                  <a:lnTo>
                    <a:pt x="794885" y="95361"/>
                  </a:lnTo>
                  <a:lnTo>
                    <a:pt x="776861" y="142600"/>
                  </a:lnTo>
                  <a:lnTo>
                    <a:pt x="752919" y="151269"/>
                  </a:lnTo>
                  <a:lnTo>
                    <a:pt x="753846" y="185328"/>
                  </a:lnTo>
                  <a:lnTo>
                    <a:pt x="755662" y="187744"/>
                  </a:lnTo>
                  <a:lnTo>
                    <a:pt x="921080" y="187744"/>
                  </a:lnTo>
                  <a:lnTo>
                    <a:pt x="921080" y="230111"/>
                  </a:lnTo>
                  <a:lnTo>
                    <a:pt x="960234" y="230111"/>
                  </a:lnTo>
                  <a:lnTo>
                    <a:pt x="962380" y="151269"/>
                  </a:lnTo>
                  <a:lnTo>
                    <a:pt x="819429" y="151269"/>
                  </a:lnTo>
                  <a:lnTo>
                    <a:pt x="825145" y="141524"/>
                  </a:lnTo>
                  <a:lnTo>
                    <a:pt x="838758" y="95992"/>
                  </a:lnTo>
                  <a:lnTo>
                    <a:pt x="841425" y="36474"/>
                  </a:lnTo>
                  <a:lnTo>
                    <a:pt x="935824" y="36474"/>
                  </a:lnTo>
                  <a:lnTo>
                    <a:pt x="935824" y="0"/>
                  </a:lnTo>
                  <a:close/>
                </a:path>
                <a:path w="1725930" h="230504">
                  <a:moveTo>
                    <a:pt x="149339" y="0"/>
                  </a:moveTo>
                  <a:lnTo>
                    <a:pt x="149339" y="187744"/>
                  </a:lnTo>
                  <a:lnTo>
                    <a:pt x="193598" y="187744"/>
                  </a:lnTo>
                  <a:lnTo>
                    <a:pt x="193598" y="123101"/>
                  </a:lnTo>
                  <a:lnTo>
                    <a:pt x="235699" y="123101"/>
                  </a:lnTo>
                  <a:lnTo>
                    <a:pt x="283175" y="112127"/>
                  </a:lnTo>
                  <a:lnTo>
                    <a:pt x="303080" y="86626"/>
                  </a:lnTo>
                  <a:lnTo>
                    <a:pt x="193598" y="86626"/>
                  </a:lnTo>
                  <a:lnTo>
                    <a:pt x="193598" y="36474"/>
                  </a:lnTo>
                  <a:lnTo>
                    <a:pt x="301659" y="36474"/>
                  </a:lnTo>
                  <a:lnTo>
                    <a:pt x="301562" y="36095"/>
                  </a:lnTo>
                  <a:lnTo>
                    <a:pt x="275642" y="7406"/>
                  </a:lnTo>
                  <a:lnTo>
                    <a:pt x="250345" y="678"/>
                  </a:lnTo>
                  <a:lnTo>
                    <a:pt x="149339" y="0"/>
                  </a:lnTo>
                  <a:close/>
                </a:path>
                <a:path w="1725930" h="230504">
                  <a:moveTo>
                    <a:pt x="420725" y="0"/>
                  </a:moveTo>
                  <a:lnTo>
                    <a:pt x="375932" y="0"/>
                  </a:lnTo>
                  <a:lnTo>
                    <a:pt x="305663" y="187744"/>
                  </a:lnTo>
                  <a:lnTo>
                    <a:pt x="352336" y="187744"/>
                  </a:lnTo>
                  <a:lnTo>
                    <a:pt x="364134" y="152603"/>
                  </a:lnTo>
                  <a:lnTo>
                    <a:pt x="478058" y="152603"/>
                  </a:lnTo>
                  <a:lnTo>
                    <a:pt x="466068" y="120688"/>
                  </a:lnTo>
                  <a:lnTo>
                    <a:pt x="373786" y="120688"/>
                  </a:lnTo>
                  <a:lnTo>
                    <a:pt x="398462" y="49085"/>
                  </a:lnTo>
                  <a:lnTo>
                    <a:pt x="439167" y="49085"/>
                  </a:lnTo>
                  <a:lnTo>
                    <a:pt x="420725" y="0"/>
                  </a:lnTo>
                  <a:close/>
                </a:path>
                <a:path w="1725930" h="230504">
                  <a:moveTo>
                    <a:pt x="478058" y="152603"/>
                  </a:moveTo>
                  <a:lnTo>
                    <a:pt x="432257" y="152603"/>
                  </a:lnTo>
                  <a:lnTo>
                    <a:pt x="444322" y="187744"/>
                  </a:lnTo>
                  <a:lnTo>
                    <a:pt x="486117" y="187744"/>
                  </a:lnTo>
                  <a:lnTo>
                    <a:pt x="489547" y="183182"/>
                  </a:lnTo>
                  <a:lnTo>
                    <a:pt x="478058" y="152603"/>
                  </a:lnTo>
                  <a:close/>
                </a:path>
                <a:path w="1725930" h="230504">
                  <a:moveTo>
                    <a:pt x="489547" y="183182"/>
                  </a:moveTo>
                  <a:lnTo>
                    <a:pt x="486117" y="187744"/>
                  </a:lnTo>
                  <a:lnTo>
                    <a:pt x="491261" y="187744"/>
                  </a:lnTo>
                  <a:lnTo>
                    <a:pt x="489547" y="183182"/>
                  </a:lnTo>
                  <a:close/>
                </a:path>
                <a:path w="1725930" h="230504">
                  <a:moveTo>
                    <a:pt x="540562" y="0"/>
                  </a:moveTo>
                  <a:lnTo>
                    <a:pt x="488264" y="0"/>
                  </a:lnTo>
                  <a:lnTo>
                    <a:pt x="561746" y="87160"/>
                  </a:lnTo>
                  <a:lnTo>
                    <a:pt x="489547" y="183182"/>
                  </a:lnTo>
                  <a:lnTo>
                    <a:pt x="491261" y="187744"/>
                  </a:lnTo>
                  <a:lnTo>
                    <a:pt x="539762" y="187744"/>
                  </a:lnTo>
                  <a:lnTo>
                    <a:pt x="597954" y="102717"/>
                  </a:lnTo>
                  <a:lnTo>
                    <a:pt x="691731" y="102717"/>
                  </a:lnTo>
                  <a:lnTo>
                    <a:pt x="680034" y="87160"/>
                  </a:lnTo>
                  <a:lnTo>
                    <a:pt x="689070" y="76441"/>
                  </a:lnTo>
                  <a:lnTo>
                    <a:pt x="597954" y="76441"/>
                  </a:lnTo>
                  <a:lnTo>
                    <a:pt x="540562" y="0"/>
                  </a:lnTo>
                  <a:close/>
                </a:path>
                <a:path w="1725930" h="230504">
                  <a:moveTo>
                    <a:pt x="643013" y="102717"/>
                  </a:moveTo>
                  <a:lnTo>
                    <a:pt x="598766" y="102717"/>
                  </a:lnTo>
                  <a:lnTo>
                    <a:pt x="598766" y="187744"/>
                  </a:lnTo>
                  <a:lnTo>
                    <a:pt x="643013" y="187744"/>
                  </a:lnTo>
                  <a:lnTo>
                    <a:pt x="643013" y="102717"/>
                  </a:lnTo>
                  <a:close/>
                </a:path>
                <a:path w="1725930" h="230504">
                  <a:moveTo>
                    <a:pt x="691731" y="102717"/>
                  </a:moveTo>
                  <a:lnTo>
                    <a:pt x="643826" y="102717"/>
                  </a:lnTo>
                  <a:lnTo>
                    <a:pt x="702017" y="187744"/>
                  </a:lnTo>
                  <a:lnTo>
                    <a:pt x="753912" y="187744"/>
                  </a:lnTo>
                  <a:lnTo>
                    <a:pt x="753846" y="185328"/>
                  </a:lnTo>
                  <a:lnTo>
                    <a:pt x="691731" y="102717"/>
                  </a:lnTo>
                  <a:close/>
                </a:path>
                <a:path w="1725930" h="230504">
                  <a:moveTo>
                    <a:pt x="935824" y="36474"/>
                  </a:moveTo>
                  <a:lnTo>
                    <a:pt x="891578" y="36474"/>
                  </a:lnTo>
                  <a:lnTo>
                    <a:pt x="891578" y="151269"/>
                  </a:lnTo>
                  <a:lnTo>
                    <a:pt x="935824" y="151269"/>
                  </a:lnTo>
                  <a:lnTo>
                    <a:pt x="935824" y="36474"/>
                  </a:lnTo>
                  <a:close/>
                </a:path>
                <a:path w="1725930" h="230504">
                  <a:moveTo>
                    <a:pt x="439167" y="49085"/>
                  </a:moveTo>
                  <a:lnTo>
                    <a:pt x="398462" y="49085"/>
                  </a:lnTo>
                  <a:lnTo>
                    <a:pt x="422605" y="120688"/>
                  </a:lnTo>
                  <a:lnTo>
                    <a:pt x="466068" y="120688"/>
                  </a:lnTo>
                  <a:lnTo>
                    <a:pt x="439167" y="49085"/>
                  </a:lnTo>
                  <a:close/>
                </a:path>
                <a:path w="1725930" h="230504">
                  <a:moveTo>
                    <a:pt x="301659" y="36474"/>
                  </a:moveTo>
                  <a:lnTo>
                    <a:pt x="228193" y="36474"/>
                  </a:lnTo>
                  <a:lnTo>
                    <a:pt x="239722" y="36974"/>
                  </a:lnTo>
                  <a:lnTo>
                    <a:pt x="252094" y="41684"/>
                  </a:lnTo>
                  <a:lnTo>
                    <a:pt x="259465" y="55419"/>
                  </a:lnTo>
                  <a:lnTo>
                    <a:pt x="257119" y="71893"/>
                  </a:lnTo>
                  <a:lnTo>
                    <a:pt x="249523" y="81724"/>
                  </a:lnTo>
                  <a:lnTo>
                    <a:pt x="236806" y="86105"/>
                  </a:lnTo>
                  <a:lnTo>
                    <a:pt x="193598" y="86626"/>
                  </a:lnTo>
                  <a:lnTo>
                    <a:pt x="303080" y="86626"/>
                  </a:lnTo>
                  <a:lnTo>
                    <a:pt x="306883" y="71893"/>
                  </a:lnTo>
                  <a:lnTo>
                    <a:pt x="306842" y="69989"/>
                  </a:lnTo>
                  <a:lnTo>
                    <a:pt x="305666" y="51995"/>
                  </a:lnTo>
                  <a:lnTo>
                    <a:pt x="301659" y="36474"/>
                  </a:lnTo>
                  <a:close/>
                </a:path>
                <a:path w="1725930" h="230504">
                  <a:moveTo>
                    <a:pt x="643013" y="0"/>
                  </a:moveTo>
                  <a:lnTo>
                    <a:pt x="598766" y="0"/>
                  </a:lnTo>
                  <a:lnTo>
                    <a:pt x="598766" y="76441"/>
                  </a:lnTo>
                  <a:lnTo>
                    <a:pt x="643013" y="76441"/>
                  </a:lnTo>
                  <a:lnTo>
                    <a:pt x="643013" y="0"/>
                  </a:lnTo>
                  <a:close/>
                </a:path>
                <a:path w="1725930" h="230504">
                  <a:moveTo>
                    <a:pt x="753516" y="0"/>
                  </a:moveTo>
                  <a:lnTo>
                    <a:pt x="701217" y="0"/>
                  </a:lnTo>
                  <a:lnTo>
                    <a:pt x="643826" y="76441"/>
                  </a:lnTo>
                  <a:lnTo>
                    <a:pt x="689070" y="76441"/>
                  </a:lnTo>
                  <a:lnTo>
                    <a:pt x="753516" y="0"/>
                  </a:lnTo>
                  <a:close/>
                </a:path>
                <a:path w="1725930" h="230504">
                  <a:moveTo>
                    <a:pt x="1078725" y="0"/>
                  </a:moveTo>
                  <a:lnTo>
                    <a:pt x="1033945" y="0"/>
                  </a:lnTo>
                  <a:lnTo>
                    <a:pt x="963675" y="187744"/>
                  </a:lnTo>
                  <a:lnTo>
                    <a:pt x="1010335" y="187744"/>
                  </a:lnTo>
                  <a:lnTo>
                    <a:pt x="1022134" y="152603"/>
                  </a:lnTo>
                  <a:lnTo>
                    <a:pt x="1136058" y="152603"/>
                  </a:lnTo>
                  <a:lnTo>
                    <a:pt x="1124068" y="120688"/>
                  </a:lnTo>
                  <a:lnTo>
                    <a:pt x="1031798" y="120688"/>
                  </a:lnTo>
                  <a:lnTo>
                    <a:pt x="1056474" y="49085"/>
                  </a:lnTo>
                  <a:lnTo>
                    <a:pt x="1097166" y="49085"/>
                  </a:lnTo>
                  <a:lnTo>
                    <a:pt x="1078725" y="0"/>
                  </a:lnTo>
                  <a:close/>
                </a:path>
                <a:path w="1725930" h="230504">
                  <a:moveTo>
                    <a:pt x="1136058" y="152603"/>
                  </a:moveTo>
                  <a:lnTo>
                    <a:pt x="1090256" y="152603"/>
                  </a:lnTo>
                  <a:lnTo>
                    <a:pt x="1102334" y="187744"/>
                  </a:lnTo>
                  <a:lnTo>
                    <a:pt x="1149261" y="187744"/>
                  </a:lnTo>
                  <a:lnTo>
                    <a:pt x="1136058" y="152603"/>
                  </a:lnTo>
                  <a:close/>
                </a:path>
                <a:path w="1725930" h="230504">
                  <a:moveTo>
                    <a:pt x="1097166" y="49085"/>
                  </a:moveTo>
                  <a:lnTo>
                    <a:pt x="1056474" y="49085"/>
                  </a:lnTo>
                  <a:lnTo>
                    <a:pt x="1080604" y="120688"/>
                  </a:lnTo>
                  <a:lnTo>
                    <a:pt x="1124068" y="120688"/>
                  </a:lnTo>
                  <a:lnTo>
                    <a:pt x="1097166" y="49085"/>
                  </a:lnTo>
                  <a:close/>
                </a:path>
                <a:path w="1725930" h="230504">
                  <a:moveTo>
                    <a:pt x="1210906" y="0"/>
                  </a:moveTo>
                  <a:lnTo>
                    <a:pt x="1166660" y="0"/>
                  </a:lnTo>
                  <a:lnTo>
                    <a:pt x="1166660" y="187744"/>
                  </a:lnTo>
                  <a:lnTo>
                    <a:pt x="1210906" y="187744"/>
                  </a:lnTo>
                  <a:lnTo>
                    <a:pt x="1210906" y="107010"/>
                  </a:lnTo>
                  <a:lnTo>
                    <a:pt x="1323289" y="107010"/>
                  </a:lnTo>
                  <a:lnTo>
                    <a:pt x="1323289" y="70535"/>
                  </a:lnTo>
                  <a:lnTo>
                    <a:pt x="1210906" y="70535"/>
                  </a:lnTo>
                  <a:lnTo>
                    <a:pt x="1210906" y="0"/>
                  </a:lnTo>
                  <a:close/>
                </a:path>
                <a:path w="1725930" h="230504">
                  <a:moveTo>
                    <a:pt x="1323289" y="107010"/>
                  </a:moveTo>
                  <a:lnTo>
                    <a:pt x="1279029" y="107010"/>
                  </a:lnTo>
                  <a:lnTo>
                    <a:pt x="1279029" y="187744"/>
                  </a:lnTo>
                  <a:lnTo>
                    <a:pt x="1323289" y="187744"/>
                  </a:lnTo>
                  <a:lnTo>
                    <a:pt x="1323289" y="107010"/>
                  </a:lnTo>
                  <a:close/>
                </a:path>
                <a:path w="1725930" h="230504">
                  <a:moveTo>
                    <a:pt x="1323289" y="0"/>
                  </a:moveTo>
                  <a:lnTo>
                    <a:pt x="1279029" y="0"/>
                  </a:lnTo>
                  <a:lnTo>
                    <a:pt x="1279029" y="70535"/>
                  </a:lnTo>
                  <a:lnTo>
                    <a:pt x="1323289" y="70535"/>
                  </a:lnTo>
                  <a:lnTo>
                    <a:pt x="1323289" y="0"/>
                  </a:lnTo>
                  <a:close/>
                </a:path>
                <a:path w="1725930" h="230504">
                  <a:moveTo>
                    <a:pt x="1408785" y="0"/>
                  </a:moveTo>
                  <a:lnTo>
                    <a:pt x="1364538" y="0"/>
                  </a:lnTo>
                  <a:lnTo>
                    <a:pt x="1364538" y="187744"/>
                  </a:lnTo>
                  <a:lnTo>
                    <a:pt x="1408785" y="187744"/>
                  </a:lnTo>
                  <a:lnTo>
                    <a:pt x="1449398" y="121221"/>
                  </a:lnTo>
                  <a:lnTo>
                    <a:pt x="1408785" y="121221"/>
                  </a:lnTo>
                  <a:lnTo>
                    <a:pt x="1408785" y="0"/>
                  </a:lnTo>
                  <a:close/>
                </a:path>
                <a:path w="1725930" h="230504">
                  <a:moveTo>
                    <a:pt x="1527873" y="65176"/>
                  </a:moveTo>
                  <a:lnTo>
                    <a:pt x="1483613" y="65176"/>
                  </a:lnTo>
                  <a:lnTo>
                    <a:pt x="1483613" y="187744"/>
                  </a:lnTo>
                  <a:lnTo>
                    <a:pt x="1527873" y="187744"/>
                  </a:lnTo>
                  <a:lnTo>
                    <a:pt x="1527873" y="65176"/>
                  </a:lnTo>
                  <a:close/>
                </a:path>
                <a:path w="1725930" h="230504">
                  <a:moveTo>
                    <a:pt x="1527873" y="0"/>
                  </a:moveTo>
                  <a:lnTo>
                    <a:pt x="1483613" y="0"/>
                  </a:lnTo>
                  <a:lnTo>
                    <a:pt x="1408785" y="121221"/>
                  </a:lnTo>
                  <a:lnTo>
                    <a:pt x="1449398" y="121221"/>
                  </a:lnTo>
                  <a:lnTo>
                    <a:pt x="1483613" y="65176"/>
                  </a:lnTo>
                  <a:lnTo>
                    <a:pt x="1527873" y="65176"/>
                  </a:lnTo>
                  <a:lnTo>
                    <a:pt x="1527873" y="0"/>
                  </a:lnTo>
                  <a:close/>
                </a:path>
                <a:path w="1725930" h="230504">
                  <a:moveTo>
                    <a:pt x="1613369" y="0"/>
                  </a:moveTo>
                  <a:lnTo>
                    <a:pt x="1569123" y="0"/>
                  </a:lnTo>
                  <a:lnTo>
                    <a:pt x="1569123" y="187744"/>
                  </a:lnTo>
                  <a:lnTo>
                    <a:pt x="1613369" y="187744"/>
                  </a:lnTo>
                  <a:lnTo>
                    <a:pt x="1613369" y="107010"/>
                  </a:lnTo>
                  <a:lnTo>
                    <a:pt x="1725752" y="107010"/>
                  </a:lnTo>
                  <a:lnTo>
                    <a:pt x="1725752" y="70535"/>
                  </a:lnTo>
                  <a:lnTo>
                    <a:pt x="1613369" y="70535"/>
                  </a:lnTo>
                  <a:lnTo>
                    <a:pt x="1613369" y="0"/>
                  </a:lnTo>
                  <a:close/>
                </a:path>
                <a:path w="1725930" h="230504">
                  <a:moveTo>
                    <a:pt x="1725752" y="107010"/>
                  </a:moveTo>
                  <a:lnTo>
                    <a:pt x="1681492" y="107010"/>
                  </a:lnTo>
                  <a:lnTo>
                    <a:pt x="1681492" y="187744"/>
                  </a:lnTo>
                  <a:lnTo>
                    <a:pt x="1725752" y="187744"/>
                  </a:lnTo>
                  <a:lnTo>
                    <a:pt x="1725752" y="107010"/>
                  </a:lnTo>
                  <a:close/>
                </a:path>
                <a:path w="1725930" h="230504">
                  <a:moveTo>
                    <a:pt x="1725752" y="0"/>
                  </a:moveTo>
                  <a:lnTo>
                    <a:pt x="1681492" y="0"/>
                  </a:lnTo>
                  <a:lnTo>
                    <a:pt x="1681492" y="70535"/>
                  </a:lnTo>
                  <a:lnTo>
                    <a:pt x="1725752" y="70535"/>
                  </a:lnTo>
                  <a:lnTo>
                    <a:pt x="1725752" y="0"/>
                  </a:lnTo>
                  <a:close/>
                </a:path>
              </a:pathLst>
            </a:custGeom>
            <a:solidFill>
              <a:srgbClr val="8F8F9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2796" name="object 3"/>
            <p:cNvSpPr>
              <a:spLocks noChangeArrowheads="1"/>
            </p:cNvSpPr>
            <p:nvPr/>
          </p:nvSpPr>
          <p:spPr bwMode="auto">
            <a:xfrm>
              <a:off x="13909053" y="2040801"/>
              <a:ext cx="1905330" cy="55626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3" name="Группа 58"/>
          <p:cNvGrpSpPr>
            <a:grpSpLocks/>
          </p:cNvGrpSpPr>
          <p:nvPr/>
        </p:nvGrpSpPr>
        <p:grpSpPr bwMode="auto">
          <a:xfrm>
            <a:off x="2916238" y="3284538"/>
            <a:ext cx="4162425" cy="1152525"/>
            <a:chOff x="8132847" y="6108071"/>
            <a:chExt cx="5353051" cy="1010919"/>
          </a:xfrm>
        </p:grpSpPr>
        <p:sp>
          <p:nvSpPr>
            <p:cNvPr id="32793" name="object 36"/>
            <p:cNvSpPr>
              <a:spLocks/>
            </p:cNvSpPr>
            <p:nvPr/>
          </p:nvSpPr>
          <p:spPr bwMode="auto">
            <a:xfrm>
              <a:off x="8132847" y="6108071"/>
              <a:ext cx="5353051" cy="1010919"/>
            </a:xfrm>
            <a:custGeom>
              <a:avLst/>
              <a:gdLst>
                <a:gd name="T0" fmla="*/ 486048 w 5353050"/>
                <a:gd name="T1" fmla="*/ 0 h 1010920"/>
                <a:gd name="T2" fmla="*/ 447254 w 5353050"/>
                <a:gd name="T3" fmla="*/ 169 h 1010920"/>
                <a:gd name="T4" fmla="*/ 404779 w 5353050"/>
                <a:gd name="T5" fmla="*/ 2876 h 1010920"/>
                <a:gd name="T6" fmla="*/ 367143 w 5353050"/>
                <a:gd name="T7" fmla="*/ 16924 h 1010920"/>
                <a:gd name="T8" fmla="*/ 336784 w 5353050"/>
                <a:gd name="T9" fmla="*/ 51094 h 1010920"/>
                <a:gd name="T10" fmla="*/ 309315 w 5353050"/>
                <a:gd name="T11" fmla="*/ 95301 h 1010920"/>
                <a:gd name="T12" fmla="*/ 46221 w 5353050"/>
                <a:gd name="T13" fmla="*/ 401993 h 1010920"/>
                <a:gd name="T14" fmla="*/ 21577 w 5353050"/>
                <a:gd name="T15" fmla="*/ 444097 h 1010920"/>
                <a:gd name="T16" fmla="*/ 3116 w 5353050"/>
                <a:gd name="T17" fmla="*/ 484590 h 1010920"/>
                <a:gd name="T18" fmla="*/ 0 w 5353050"/>
                <a:gd name="T19" fmla="*/ 509694 h 1010920"/>
                <a:gd name="T20" fmla="*/ 994 w 5353050"/>
                <a:gd name="T21" fmla="*/ 518050 h 1010920"/>
                <a:gd name="T22" fmla="*/ 15080 w 5353050"/>
                <a:gd name="T23" fmla="*/ 556344 h 1010920"/>
                <a:gd name="T24" fmla="*/ 36206 w 5353050"/>
                <a:gd name="T25" fmla="*/ 595341 h 1010920"/>
                <a:gd name="T26" fmla="*/ 280041 w 5353050"/>
                <a:gd name="T27" fmla="*/ 906148 h 1010920"/>
                <a:gd name="T28" fmla="*/ 290298 w 5353050"/>
                <a:gd name="T29" fmla="*/ 924161 h 1010920"/>
                <a:gd name="T30" fmla="*/ 315536 w 5353050"/>
                <a:gd name="T31" fmla="*/ 965538 h 1010920"/>
                <a:gd name="T32" fmla="*/ 345523 w 5353050"/>
                <a:gd name="T33" fmla="*/ 996552 h 1010920"/>
                <a:gd name="T34" fmla="*/ 385849 w 5353050"/>
                <a:gd name="T35" fmla="*/ 1008420 h 1010920"/>
                <a:gd name="T36" fmla="*/ 432411 w 5353050"/>
                <a:gd name="T37" fmla="*/ 1010309 h 1010920"/>
                <a:gd name="T38" fmla="*/ 4866915 w 5353050"/>
                <a:gd name="T39" fmla="*/ 1010733 h 1010920"/>
                <a:gd name="T40" fmla="*/ 4905707 w 5353050"/>
                <a:gd name="T41" fmla="*/ 1010567 h 1010920"/>
                <a:gd name="T42" fmla="*/ 4948183 w 5353050"/>
                <a:gd name="T43" fmla="*/ 1007864 h 1010920"/>
                <a:gd name="T44" fmla="*/ 4985815 w 5353050"/>
                <a:gd name="T45" fmla="*/ 993815 h 1010920"/>
                <a:gd name="T46" fmla="*/ 5016167 w 5353050"/>
                <a:gd name="T47" fmla="*/ 959636 h 1010920"/>
                <a:gd name="T48" fmla="*/ 5043627 w 5353050"/>
                <a:gd name="T49" fmla="*/ 915416 h 1010920"/>
                <a:gd name="T50" fmla="*/ 5306575 w 5353050"/>
                <a:gd name="T51" fmla="*/ 608689 h 1010920"/>
                <a:gd name="T52" fmla="*/ 5331215 w 5353050"/>
                <a:gd name="T53" fmla="*/ 566588 h 1010920"/>
                <a:gd name="T54" fmla="*/ 5349671 w 5353050"/>
                <a:gd name="T55" fmla="*/ 526089 h 1010920"/>
                <a:gd name="T56" fmla="*/ 5352787 w 5353050"/>
                <a:gd name="T57" fmla="*/ 500976 h 1010920"/>
                <a:gd name="T58" fmla="*/ 5351791 w 5353050"/>
                <a:gd name="T59" fmla="*/ 492620 h 1010920"/>
                <a:gd name="T60" fmla="*/ 5337703 w 5353050"/>
                <a:gd name="T61" fmla="*/ 454336 h 1010920"/>
                <a:gd name="T62" fmla="*/ 5316575 w 5353050"/>
                <a:gd name="T63" fmla="*/ 415340 h 1010920"/>
                <a:gd name="T64" fmla="*/ 5072807 w 5353050"/>
                <a:gd name="T65" fmla="*/ 104660 h 1010920"/>
                <a:gd name="T66" fmla="*/ 5062551 w 5353050"/>
                <a:gd name="T67" fmla="*/ 86645 h 1010920"/>
                <a:gd name="T68" fmla="*/ 5037315 w 5353050"/>
                <a:gd name="T69" fmla="*/ 45261 h 1010920"/>
                <a:gd name="T70" fmla="*/ 5007331 w 5353050"/>
                <a:gd name="T71" fmla="*/ 14245 h 1010920"/>
                <a:gd name="T72" fmla="*/ 4967003 w 5353050"/>
                <a:gd name="T73" fmla="*/ 2380 h 1010920"/>
                <a:gd name="T74" fmla="*/ 4920435 w 5353050"/>
                <a:gd name="T75" fmla="*/ 496 h 1010920"/>
                <a:gd name="T76" fmla="*/ 486048 w 5353050"/>
                <a:gd name="T77" fmla="*/ 0 h 10109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53050"/>
                <a:gd name="T118" fmla="*/ 0 h 1010920"/>
                <a:gd name="T119" fmla="*/ 5353050 w 5353050"/>
                <a:gd name="T120" fmla="*/ 1010920 h 10109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53050" h="1010920">
                  <a:moveTo>
                    <a:pt x="486048" y="0"/>
                  </a:moveTo>
                  <a:lnTo>
                    <a:pt x="447254" y="169"/>
                  </a:lnTo>
                  <a:lnTo>
                    <a:pt x="404779" y="2876"/>
                  </a:lnTo>
                  <a:lnTo>
                    <a:pt x="367143" y="16924"/>
                  </a:lnTo>
                  <a:lnTo>
                    <a:pt x="336784" y="51094"/>
                  </a:lnTo>
                  <a:lnTo>
                    <a:pt x="309315" y="95301"/>
                  </a:lnTo>
                  <a:lnTo>
                    <a:pt x="46221" y="401993"/>
                  </a:lnTo>
                  <a:lnTo>
                    <a:pt x="21577" y="444097"/>
                  </a:lnTo>
                  <a:lnTo>
                    <a:pt x="3116" y="484590"/>
                  </a:lnTo>
                  <a:lnTo>
                    <a:pt x="0" y="509703"/>
                  </a:lnTo>
                  <a:lnTo>
                    <a:pt x="994" y="518059"/>
                  </a:lnTo>
                  <a:lnTo>
                    <a:pt x="15080" y="556344"/>
                  </a:lnTo>
                  <a:lnTo>
                    <a:pt x="36206" y="595341"/>
                  </a:lnTo>
                  <a:lnTo>
                    <a:pt x="280041" y="906157"/>
                  </a:lnTo>
                  <a:lnTo>
                    <a:pt x="290298" y="924170"/>
                  </a:lnTo>
                  <a:lnTo>
                    <a:pt x="315536" y="965547"/>
                  </a:lnTo>
                  <a:lnTo>
                    <a:pt x="345523" y="996561"/>
                  </a:lnTo>
                  <a:lnTo>
                    <a:pt x="385849" y="1008429"/>
                  </a:lnTo>
                  <a:lnTo>
                    <a:pt x="432411" y="1010318"/>
                  </a:lnTo>
                  <a:lnTo>
                    <a:pt x="4866913" y="1010742"/>
                  </a:lnTo>
                  <a:lnTo>
                    <a:pt x="4905706" y="1010576"/>
                  </a:lnTo>
                  <a:lnTo>
                    <a:pt x="4948182" y="1007873"/>
                  </a:lnTo>
                  <a:lnTo>
                    <a:pt x="4985814" y="993824"/>
                  </a:lnTo>
                  <a:lnTo>
                    <a:pt x="5016165" y="959645"/>
                  </a:lnTo>
                  <a:lnTo>
                    <a:pt x="5043625" y="915425"/>
                  </a:lnTo>
                  <a:lnTo>
                    <a:pt x="5306574" y="608698"/>
                  </a:lnTo>
                  <a:lnTo>
                    <a:pt x="5331214" y="566588"/>
                  </a:lnTo>
                  <a:lnTo>
                    <a:pt x="5349670" y="526089"/>
                  </a:lnTo>
                  <a:lnTo>
                    <a:pt x="5352784" y="500976"/>
                  </a:lnTo>
                  <a:lnTo>
                    <a:pt x="5351789" y="492620"/>
                  </a:lnTo>
                  <a:lnTo>
                    <a:pt x="5337700" y="454336"/>
                  </a:lnTo>
                  <a:lnTo>
                    <a:pt x="5316573" y="415340"/>
                  </a:lnTo>
                  <a:lnTo>
                    <a:pt x="5072805" y="104660"/>
                  </a:lnTo>
                  <a:lnTo>
                    <a:pt x="5062550" y="86645"/>
                  </a:lnTo>
                  <a:lnTo>
                    <a:pt x="5037315" y="45261"/>
                  </a:lnTo>
                  <a:lnTo>
                    <a:pt x="5007330" y="14245"/>
                  </a:lnTo>
                  <a:lnTo>
                    <a:pt x="4967001" y="2380"/>
                  </a:lnTo>
                  <a:lnTo>
                    <a:pt x="4920432" y="496"/>
                  </a:lnTo>
                  <a:lnTo>
                    <a:pt x="486048" y="0"/>
                  </a:lnTo>
                  <a:close/>
                </a:path>
              </a:pathLst>
            </a:custGeom>
            <a:solidFill>
              <a:srgbClr val="F2F2F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2794" name="object 37"/>
            <p:cNvSpPr>
              <a:spLocks noChangeArrowheads="1"/>
            </p:cNvSpPr>
            <p:nvPr/>
          </p:nvSpPr>
          <p:spPr bwMode="auto">
            <a:xfrm>
              <a:off x="8298209" y="6234021"/>
              <a:ext cx="733995" cy="775185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4" name="Группа 66"/>
          <p:cNvGrpSpPr>
            <a:grpSpLocks/>
          </p:cNvGrpSpPr>
          <p:nvPr/>
        </p:nvGrpSpPr>
        <p:grpSpPr bwMode="auto">
          <a:xfrm>
            <a:off x="2843213" y="1773238"/>
            <a:ext cx="4249737" cy="1223962"/>
            <a:chOff x="8132848" y="3145690"/>
            <a:chExt cx="5353050" cy="1010919"/>
          </a:xfrm>
        </p:grpSpPr>
        <p:sp>
          <p:nvSpPr>
            <p:cNvPr id="32791" name="object 42"/>
            <p:cNvSpPr>
              <a:spLocks/>
            </p:cNvSpPr>
            <p:nvPr/>
          </p:nvSpPr>
          <p:spPr bwMode="auto">
            <a:xfrm>
              <a:off x="8132848" y="3145690"/>
              <a:ext cx="5353050" cy="1010919"/>
            </a:xfrm>
            <a:custGeom>
              <a:avLst/>
              <a:gdLst>
                <a:gd name="T0" fmla="*/ 486048 w 5353050"/>
                <a:gd name="T1" fmla="*/ 0 h 1010920"/>
                <a:gd name="T2" fmla="*/ 447254 w 5353050"/>
                <a:gd name="T3" fmla="*/ 169 h 1010920"/>
                <a:gd name="T4" fmla="*/ 404779 w 5353050"/>
                <a:gd name="T5" fmla="*/ 2876 h 1010920"/>
                <a:gd name="T6" fmla="*/ 367143 w 5353050"/>
                <a:gd name="T7" fmla="*/ 16924 h 1010920"/>
                <a:gd name="T8" fmla="*/ 336784 w 5353050"/>
                <a:gd name="T9" fmla="*/ 51094 h 1010920"/>
                <a:gd name="T10" fmla="*/ 309315 w 5353050"/>
                <a:gd name="T11" fmla="*/ 95301 h 1010920"/>
                <a:gd name="T12" fmla="*/ 46221 w 5353050"/>
                <a:gd name="T13" fmla="*/ 401993 h 1010920"/>
                <a:gd name="T14" fmla="*/ 21577 w 5353050"/>
                <a:gd name="T15" fmla="*/ 444097 h 1010920"/>
                <a:gd name="T16" fmla="*/ 3116 w 5353050"/>
                <a:gd name="T17" fmla="*/ 484590 h 1010920"/>
                <a:gd name="T18" fmla="*/ 0 w 5353050"/>
                <a:gd name="T19" fmla="*/ 509694 h 1010920"/>
                <a:gd name="T20" fmla="*/ 994 w 5353050"/>
                <a:gd name="T21" fmla="*/ 518050 h 1010920"/>
                <a:gd name="T22" fmla="*/ 15080 w 5353050"/>
                <a:gd name="T23" fmla="*/ 556344 h 1010920"/>
                <a:gd name="T24" fmla="*/ 36206 w 5353050"/>
                <a:gd name="T25" fmla="*/ 595341 h 1010920"/>
                <a:gd name="T26" fmla="*/ 280041 w 5353050"/>
                <a:gd name="T27" fmla="*/ 906148 h 1010920"/>
                <a:gd name="T28" fmla="*/ 290298 w 5353050"/>
                <a:gd name="T29" fmla="*/ 924161 h 1010920"/>
                <a:gd name="T30" fmla="*/ 315537 w 5353050"/>
                <a:gd name="T31" fmla="*/ 965539 h 1010920"/>
                <a:gd name="T32" fmla="*/ 345525 w 5353050"/>
                <a:gd name="T33" fmla="*/ 996551 h 1010920"/>
                <a:gd name="T34" fmla="*/ 385853 w 5353050"/>
                <a:gd name="T35" fmla="*/ 1008415 h 1010920"/>
                <a:gd name="T36" fmla="*/ 432420 w 5353050"/>
                <a:gd name="T37" fmla="*/ 1010300 h 1010920"/>
                <a:gd name="T38" fmla="*/ 4866914 w 5353050"/>
                <a:gd name="T39" fmla="*/ 1010733 h 1010920"/>
                <a:gd name="T40" fmla="*/ 4905706 w 5353050"/>
                <a:gd name="T41" fmla="*/ 1010567 h 1010920"/>
                <a:gd name="T42" fmla="*/ 4948182 w 5353050"/>
                <a:gd name="T43" fmla="*/ 1007864 h 1010920"/>
                <a:gd name="T44" fmla="*/ 4985814 w 5353050"/>
                <a:gd name="T45" fmla="*/ 993815 h 1010920"/>
                <a:gd name="T46" fmla="*/ 5016166 w 5353050"/>
                <a:gd name="T47" fmla="*/ 959636 h 1010920"/>
                <a:gd name="T48" fmla="*/ 5043626 w 5353050"/>
                <a:gd name="T49" fmla="*/ 915416 h 1010920"/>
                <a:gd name="T50" fmla="*/ 5306574 w 5353050"/>
                <a:gd name="T51" fmla="*/ 608689 h 1010920"/>
                <a:gd name="T52" fmla="*/ 5331214 w 5353050"/>
                <a:gd name="T53" fmla="*/ 566588 h 1010920"/>
                <a:gd name="T54" fmla="*/ 5349670 w 5353050"/>
                <a:gd name="T55" fmla="*/ 526089 h 1010920"/>
                <a:gd name="T56" fmla="*/ 5352786 w 5353050"/>
                <a:gd name="T57" fmla="*/ 500976 h 1010920"/>
                <a:gd name="T58" fmla="*/ 5351790 w 5353050"/>
                <a:gd name="T59" fmla="*/ 492620 h 1010920"/>
                <a:gd name="T60" fmla="*/ 5337702 w 5353050"/>
                <a:gd name="T61" fmla="*/ 454336 h 1010920"/>
                <a:gd name="T62" fmla="*/ 5316574 w 5353050"/>
                <a:gd name="T63" fmla="*/ 415340 h 1010920"/>
                <a:gd name="T64" fmla="*/ 5072806 w 5353050"/>
                <a:gd name="T65" fmla="*/ 104660 h 1010920"/>
                <a:gd name="T66" fmla="*/ 5062550 w 5353050"/>
                <a:gd name="T67" fmla="*/ 86645 h 1010920"/>
                <a:gd name="T68" fmla="*/ 5037314 w 5353050"/>
                <a:gd name="T69" fmla="*/ 45261 h 1010920"/>
                <a:gd name="T70" fmla="*/ 5007330 w 5353050"/>
                <a:gd name="T71" fmla="*/ 14245 h 1010920"/>
                <a:gd name="T72" fmla="*/ 4967002 w 5353050"/>
                <a:gd name="T73" fmla="*/ 2380 h 1010920"/>
                <a:gd name="T74" fmla="*/ 4920434 w 5353050"/>
                <a:gd name="T75" fmla="*/ 496 h 1010920"/>
                <a:gd name="T76" fmla="*/ 486048 w 5353050"/>
                <a:gd name="T77" fmla="*/ 0 h 10109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53050"/>
                <a:gd name="T118" fmla="*/ 0 h 1010920"/>
                <a:gd name="T119" fmla="*/ 5353050 w 5353050"/>
                <a:gd name="T120" fmla="*/ 1010920 h 10109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53050" h="1010920">
                  <a:moveTo>
                    <a:pt x="486048" y="0"/>
                  </a:moveTo>
                  <a:lnTo>
                    <a:pt x="447254" y="169"/>
                  </a:lnTo>
                  <a:lnTo>
                    <a:pt x="404779" y="2876"/>
                  </a:lnTo>
                  <a:lnTo>
                    <a:pt x="367143" y="16924"/>
                  </a:lnTo>
                  <a:lnTo>
                    <a:pt x="336784" y="51094"/>
                  </a:lnTo>
                  <a:lnTo>
                    <a:pt x="309315" y="95301"/>
                  </a:lnTo>
                  <a:lnTo>
                    <a:pt x="46221" y="401993"/>
                  </a:lnTo>
                  <a:lnTo>
                    <a:pt x="21577" y="444097"/>
                  </a:lnTo>
                  <a:lnTo>
                    <a:pt x="3116" y="484590"/>
                  </a:lnTo>
                  <a:lnTo>
                    <a:pt x="0" y="509703"/>
                  </a:lnTo>
                  <a:lnTo>
                    <a:pt x="994" y="518059"/>
                  </a:lnTo>
                  <a:lnTo>
                    <a:pt x="15080" y="556344"/>
                  </a:lnTo>
                  <a:lnTo>
                    <a:pt x="36206" y="595341"/>
                  </a:lnTo>
                  <a:lnTo>
                    <a:pt x="280041" y="906157"/>
                  </a:lnTo>
                  <a:lnTo>
                    <a:pt x="290298" y="924170"/>
                  </a:lnTo>
                  <a:lnTo>
                    <a:pt x="315537" y="965548"/>
                  </a:lnTo>
                  <a:lnTo>
                    <a:pt x="345525" y="996560"/>
                  </a:lnTo>
                  <a:lnTo>
                    <a:pt x="385853" y="1008424"/>
                  </a:lnTo>
                  <a:lnTo>
                    <a:pt x="432420" y="1010309"/>
                  </a:lnTo>
                  <a:lnTo>
                    <a:pt x="4866913" y="1010742"/>
                  </a:lnTo>
                  <a:lnTo>
                    <a:pt x="4905706" y="1010576"/>
                  </a:lnTo>
                  <a:lnTo>
                    <a:pt x="4948182" y="1007873"/>
                  </a:lnTo>
                  <a:lnTo>
                    <a:pt x="4985814" y="993824"/>
                  </a:lnTo>
                  <a:lnTo>
                    <a:pt x="5016165" y="959645"/>
                  </a:lnTo>
                  <a:lnTo>
                    <a:pt x="5043625" y="915425"/>
                  </a:lnTo>
                  <a:lnTo>
                    <a:pt x="5306574" y="608698"/>
                  </a:lnTo>
                  <a:lnTo>
                    <a:pt x="5331214" y="566588"/>
                  </a:lnTo>
                  <a:lnTo>
                    <a:pt x="5349670" y="526089"/>
                  </a:lnTo>
                  <a:lnTo>
                    <a:pt x="5352784" y="500976"/>
                  </a:lnTo>
                  <a:lnTo>
                    <a:pt x="5351789" y="492620"/>
                  </a:lnTo>
                  <a:lnTo>
                    <a:pt x="5337700" y="454336"/>
                  </a:lnTo>
                  <a:lnTo>
                    <a:pt x="5316573" y="415340"/>
                  </a:lnTo>
                  <a:lnTo>
                    <a:pt x="5072805" y="104660"/>
                  </a:lnTo>
                  <a:lnTo>
                    <a:pt x="5062550" y="86645"/>
                  </a:lnTo>
                  <a:lnTo>
                    <a:pt x="5037315" y="45261"/>
                  </a:lnTo>
                  <a:lnTo>
                    <a:pt x="5007330" y="14245"/>
                  </a:lnTo>
                  <a:lnTo>
                    <a:pt x="4967001" y="2380"/>
                  </a:lnTo>
                  <a:lnTo>
                    <a:pt x="4920432" y="496"/>
                  </a:lnTo>
                  <a:lnTo>
                    <a:pt x="486048" y="0"/>
                  </a:lnTo>
                  <a:close/>
                </a:path>
              </a:pathLst>
            </a:custGeom>
            <a:solidFill>
              <a:srgbClr val="F2F2F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2792" name="object 43"/>
            <p:cNvSpPr>
              <a:spLocks noChangeArrowheads="1"/>
            </p:cNvSpPr>
            <p:nvPr/>
          </p:nvSpPr>
          <p:spPr bwMode="auto">
            <a:xfrm>
              <a:off x="8298204" y="3271639"/>
              <a:ext cx="4887127" cy="775187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5" name="Группа 69"/>
          <p:cNvGrpSpPr>
            <a:grpSpLocks/>
          </p:cNvGrpSpPr>
          <p:nvPr/>
        </p:nvGrpSpPr>
        <p:grpSpPr bwMode="auto">
          <a:xfrm>
            <a:off x="2987675" y="4724400"/>
            <a:ext cx="4105275" cy="1190625"/>
            <a:chOff x="8132849" y="1655110"/>
            <a:chExt cx="5353050" cy="1010919"/>
          </a:xfrm>
        </p:grpSpPr>
        <p:sp>
          <p:nvSpPr>
            <p:cNvPr id="32788" name="object 44"/>
            <p:cNvSpPr>
              <a:spLocks/>
            </p:cNvSpPr>
            <p:nvPr/>
          </p:nvSpPr>
          <p:spPr bwMode="auto">
            <a:xfrm>
              <a:off x="8132849" y="1655110"/>
              <a:ext cx="5353050" cy="1010919"/>
            </a:xfrm>
            <a:custGeom>
              <a:avLst/>
              <a:gdLst>
                <a:gd name="T0" fmla="*/ 486047 w 5353050"/>
                <a:gd name="T1" fmla="*/ 0 h 1010919"/>
                <a:gd name="T2" fmla="*/ 447254 w 5353050"/>
                <a:gd name="T3" fmla="*/ 169 h 1010919"/>
                <a:gd name="T4" fmla="*/ 404778 w 5353050"/>
                <a:gd name="T5" fmla="*/ 2876 h 1010919"/>
                <a:gd name="T6" fmla="*/ 367143 w 5353050"/>
                <a:gd name="T7" fmla="*/ 16924 h 1010919"/>
                <a:gd name="T8" fmla="*/ 336784 w 5353050"/>
                <a:gd name="T9" fmla="*/ 51094 h 1010919"/>
                <a:gd name="T10" fmla="*/ 309314 w 5353050"/>
                <a:gd name="T11" fmla="*/ 95301 h 1010919"/>
                <a:gd name="T12" fmla="*/ 46221 w 5353050"/>
                <a:gd name="T13" fmla="*/ 402005 h 1010919"/>
                <a:gd name="T14" fmla="*/ 21575 w 5353050"/>
                <a:gd name="T15" fmla="*/ 444106 h 1010919"/>
                <a:gd name="T16" fmla="*/ 3115 w 5353050"/>
                <a:gd name="T17" fmla="*/ 484596 h 1010919"/>
                <a:gd name="T18" fmla="*/ 0 w 5353050"/>
                <a:gd name="T19" fmla="*/ 509708 h 1010919"/>
                <a:gd name="T20" fmla="*/ 994 w 5353050"/>
                <a:gd name="T21" fmla="*/ 518064 h 1010919"/>
                <a:gd name="T22" fmla="*/ 15084 w 5353050"/>
                <a:gd name="T23" fmla="*/ 556351 h 1010919"/>
                <a:gd name="T24" fmla="*/ 36212 w 5353050"/>
                <a:gd name="T25" fmla="*/ 595354 h 1010919"/>
                <a:gd name="T26" fmla="*/ 280041 w 5353050"/>
                <a:gd name="T27" fmla="*/ 906157 h 1010919"/>
                <a:gd name="T28" fmla="*/ 290298 w 5353050"/>
                <a:gd name="T29" fmla="*/ 924170 h 1010919"/>
                <a:gd name="T30" fmla="*/ 315536 w 5353050"/>
                <a:gd name="T31" fmla="*/ 965547 h 1010919"/>
                <a:gd name="T32" fmla="*/ 345523 w 5353050"/>
                <a:gd name="T33" fmla="*/ 996561 h 1010919"/>
                <a:gd name="T34" fmla="*/ 385848 w 5353050"/>
                <a:gd name="T35" fmla="*/ 1008429 h 1010919"/>
                <a:gd name="T36" fmla="*/ 432411 w 5353050"/>
                <a:gd name="T37" fmla="*/ 1010318 h 1010919"/>
                <a:gd name="T38" fmla="*/ 4866914 w 5353050"/>
                <a:gd name="T39" fmla="*/ 1010742 h 1010919"/>
                <a:gd name="T40" fmla="*/ 4905706 w 5353050"/>
                <a:gd name="T41" fmla="*/ 1010576 h 1010919"/>
                <a:gd name="T42" fmla="*/ 4948182 w 5353050"/>
                <a:gd name="T43" fmla="*/ 1007873 h 1010919"/>
                <a:gd name="T44" fmla="*/ 4985814 w 5353050"/>
                <a:gd name="T45" fmla="*/ 993824 h 1010919"/>
                <a:gd name="T46" fmla="*/ 5016166 w 5353050"/>
                <a:gd name="T47" fmla="*/ 959645 h 1010919"/>
                <a:gd name="T48" fmla="*/ 5043626 w 5353050"/>
                <a:gd name="T49" fmla="*/ 915425 h 1010919"/>
                <a:gd name="T50" fmla="*/ 5306574 w 5353050"/>
                <a:gd name="T51" fmla="*/ 608698 h 1010919"/>
                <a:gd name="T52" fmla="*/ 5331214 w 5353050"/>
                <a:gd name="T53" fmla="*/ 566588 h 1010919"/>
                <a:gd name="T54" fmla="*/ 5349670 w 5353050"/>
                <a:gd name="T55" fmla="*/ 526089 h 1010919"/>
                <a:gd name="T56" fmla="*/ 5352786 w 5353050"/>
                <a:gd name="T57" fmla="*/ 500976 h 1010919"/>
                <a:gd name="T58" fmla="*/ 5351790 w 5353050"/>
                <a:gd name="T59" fmla="*/ 492620 h 1010919"/>
                <a:gd name="T60" fmla="*/ 5337702 w 5353050"/>
                <a:gd name="T61" fmla="*/ 454336 h 1010919"/>
                <a:gd name="T62" fmla="*/ 5316574 w 5353050"/>
                <a:gd name="T63" fmla="*/ 415340 h 1010919"/>
                <a:gd name="T64" fmla="*/ 5072806 w 5353050"/>
                <a:gd name="T65" fmla="*/ 104660 h 1010919"/>
                <a:gd name="T66" fmla="*/ 5062550 w 5353050"/>
                <a:gd name="T67" fmla="*/ 86645 h 1010919"/>
                <a:gd name="T68" fmla="*/ 5037314 w 5353050"/>
                <a:gd name="T69" fmla="*/ 45261 h 1010919"/>
                <a:gd name="T70" fmla="*/ 5007330 w 5353050"/>
                <a:gd name="T71" fmla="*/ 14245 h 1010919"/>
                <a:gd name="T72" fmla="*/ 4967002 w 5353050"/>
                <a:gd name="T73" fmla="*/ 2380 h 1010919"/>
                <a:gd name="T74" fmla="*/ 4920434 w 5353050"/>
                <a:gd name="T75" fmla="*/ 496 h 1010919"/>
                <a:gd name="T76" fmla="*/ 486047 w 5353050"/>
                <a:gd name="T77" fmla="*/ 0 h 10109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53050"/>
                <a:gd name="T118" fmla="*/ 0 h 1010919"/>
                <a:gd name="T119" fmla="*/ 5353050 w 5353050"/>
                <a:gd name="T120" fmla="*/ 1010919 h 10109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53050" h="1010919">
                  <a:moveTo>
                    <a:pt x="486047" y="0"/>
                  </a:moveTo>
                  <a:lnTo>
                    <a:pt x="447254" y="169"/>
                  </a:lnTo>
                  <a:lnTo>
                    <a:pt x="404778" y="2876"/>
                  </a:lnTo>
                  <a:lnTo>
                    <a:pt x="367143" y="16924"/>
                  </a:lnTo>
                  <a:lnTo>
                    <a:pt x="336784" y="51094"/>
                  </a:lnTo>
                  <a:lnTo>
                    <a:pt x="309314" y="95301"/>
                  </a:lnTo>
                  <a:lnTo>
                    <a:pt x="46221" y="402005"/>
                  </a:lnTo>
                  <a:lnTo>
                    <a:pt x="21575" y="444106"/>
                  </a:lnTo>
                  <a:lnTo>
                    <a:pt x="3115" y="484596"/>
                  </a:lnTo>
                  <a:lnTo>
                    <a:pt x="0" y="509708"/>
                  </a:lnTo>
                  <a:lnTo>
                    <a:pt x="994" y="518064"/>
                  </a:lnTo>
                  <a:lnTo>
                    <a:pt x="15084" y="556351"/>
                  </a:lnTo>
                  <a:lnTo>
                    <a:pt x="36212" y="595354"/>
                  </a:lnTo>
                  <a:lnTo>
                    <a:pt x="280041" y="906157"/>
                  </a:lnTo>
                  <a:lnTo>
                    <a:pt x="290298" y="924170"/>
                  </a:lnTo>
                  <a:lnTo>
                    <a:pt x="315536" y="965547"/>
                  </a:lnTo>
                  <a:lnTo>
                    <a:pt x="345523" y="996561"/>
                  </a:lnTo>
                  <a:lnTo>
                    <a:pt x="385848" y="1008429"/>
                  </a:lnTo>
                  <a:lnTo>
                    <a:pt x="432411" y="1010318"/>
                  </a:lnTo>
                  <a:lnTo>
                    <a:pt x="4866912" y="1010742"/>
                  </a:lnTo>
                  <a:lnTo>
                    <a:pt x="4905706" y="1010576"/>
                  </a:lnTo>
                  <a:lnTo>
                    <a:pt x="4948181" y="1007873"/>
                  </a:lnTo>
                  <a:lnTo>
                    <a:pt x="4985813" y="993824"/>
                  </a:lnTo>
                  <a:lnTo>
                    <a:pt x="5016165" y="959645"/>
                  </a:lnTo>
                  <a:lnTo>
                    <a:pt x="5043624" y="915425"/>
                  </a:lnTo>
                  <a:lnTo>
                    <a:pt x="5306574" y="608698"/>
                  </a:lnTo>
                  <a:lnTo>
                    <a:pt x="5331213" y="566588"/>
                  </a:lnTo>
                  <a:lnTo>
                    <a:pt x="5349670" y="526089"/>
                  </a:lnTo>
                  <a:lnTo>
                    <a:pt x="5352784" y="500976"/>
                  </a:lnTo>
                  <a:lnTo>
                    <a:pt x="5351789" y="492620"/>
                  </a:lnTo>
                  <a:lnTo>
                    <a:pt x="5337700" y="454336"/>
                  </a:lnTo>
                  <a:lnTo>
                    <a:pt x="5316572" y="415340"/>
                  </a:lnTo>
                  <a:lnTo>
                    <a:pt x="5072805" y="104660"/>
                  </a:lnTo>
                  <a:lnTo>
                    <a:pt x="5062549" y="86645"/>
                  </a:lnTo>
                  <a:lnTo>
                    <a:pt x="5037315" y="45261"/>
                  </a:lnTo>
                  <a:lnTo>
                    <a:pt x="5007330" y="14245"/>
                  </a:lnTo>
                  <a:lnTo>
                    <a:pt x="4967001" y="2380"/>
                  </a:lnTo>
                  <a:lnTo>
                    <a:pt x="4920432" y="496"/>
                  </a:lnTo>
                  <a:lnTo>
                    <a:pt x="486047" y="0"/>
                  </a:lnTo>
                  <a:close/>
                </a:path>
              </a:pathLst>
            </a:custGeom>
            <a:solidFill>
              <a:srgbClr val="F2F2F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2789" name="object 45"/>
            <p:cNvSpPr>
              <a:spLocks noChangeArrowheads="1"/>
            </p:cNvSpPr>
            <p:nvPr/>
          </p:nvSpPr>
          <p:spPr bwMode="auto">
            <a:xfrm>
              <a:off x="8298204" y="1781057"/>
              <a:ext cx="733995" cy="775187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790" name="object 46"/>
            <p:cNvSpPr>
              <a:spLocks/>
            </p:cNvSpPr>
            <p:nvPr/>
          </p:nvSpPr>
          <p:spPr bwMode="auto">
            <a:xfrm>
              <a:off x="10514941" y="1992307"/>
              <a:ext cx="1086485" cy="376555"/>
            </a:xfrm>
            <a:custGeom>
              <a:avLst/>
              <a:gdLst>
                <a:gd name="T0" fmla="*/ 0 w 1086484"/>
                <a:gd name="T1" fmla="*/ 16776 h 376555"/>
                <a:gd name="T2" fmla="*/ 69164 w 1086484"/>
                <a:gd name="T3" fmla="*/ 310184 h 376555"/>
                <a:gd name="T4" fmla="*/ 126351 w 1086484"/>
                <a:gd name="T5" fmla="*/ 100609 h 376555"/>
                <a:gd name="T6" fmla="*/ 126351 w 1086484"/>
                <a:gd name="T7" fmla="*/ 100609 h 376555"/>
                <a:gd name="T8" fmla="*/ 143776 w 1086484"/>
                <a:gd name="T9" fmla="*/ 310184 h 376555"/>
                <a:gd name="T10" fmla="*/ 222853 w 1086484"/>
                <a:gd name="T11" fmla="*/ 218389 h 376555"/>
                <a:gd name="T12" fmla="*/ 126351 w 1086484"/>
                <a:gd name="T13" fmla="*/ 100609 h 376555"/>
                <a:gd name="T14" fmla="*/ 265328 w 1086484"/>
                <a:gd name="T15" fmla="*/ 100609 h 376555"/>
                <a:gd name="T16" fmla="*/ 334492 w 1086484"/>
                <a:gd name="T17" fmla="*/ 310184 h 376555"/>
                <a:gd name="T18" fmla="*/ 334492 w 1086484"/>
                <a:gd name="T19" fmla="*/ 16776 h 376555"/>
                <a:gd name="T20" fmla="*/ 167246 w 1086484"/>
                <a:gd name="T21" fmla="*/ 218389 h 376555"/>
                <a:gd name="T22" fmla="*/ 264071 w 1086484"/>
                <a:gd name="T23" fmla="*/ 100609 h 376555"/>
                <a:gd name="T24" fmla="*/ 334492 w 1086484"/>
                <a:gd name="T25" fmla="*/ 16776 h 376555"/>
                <a:gd name="T26" fmla="*/ 529348 w 1086484"/>
                <a:gd name="T27" fmla="*/ 0 h 376555"/>
                <a:gd name="T28" fmla="*/ 518033 w 1086484"/>
                <a:gd name="T29" fmla="*/ 41503 h 376555"/>
                <a:gd name="T30" fmla="*/ 429408 w 1086484"/>
                <a:gd name="T31" fmla="*/ 63961 h 376555"/>
                <a:gd name="T32" fmla="*/ 382412 w 1086484"/>
                <a:gd name="T33" fmla="*/ 136362 h 376555"/>
                <a:gd name="T34" fmla="*/ 380537 w 1086484"/>
                <a:gd name="T35" fmla="*/ 167870 h 376555"/>
                <a:gd name="T36" fmla="*/ 413469 w 1086484"/>
                <a:gd name="T37" fmla="*/ 244474 h 376555"/>
                <a:gd name="T38" fmla="*/ 506226 w 1086484"/>
                <a:gd name="T39" fmla="*/ 279316 h 376555"/>
                <a:gd name="T40" fmla="*/ 529348 w 1086484"/>
                <a:gd name="T41" fmla="*/ 321081 h 376555"/>
                <a:gd name="T42" fmla="*/ 598521 w 1086484"/>
                <a:gd name="T43" fmla="*/ 279590 h 376555"/>
                <a:gd name="T44" fmla="*/ 651855 w 1086484"/>
                <a:gd name="T45" fmla="*/ 275662 h 376555"/>
                <a:gd name="T46" fmla="*/ 727572 w 1086484"/>
                <a:gd name="T47" fmla="*/ 229330 h 376555"/>
                <a:gd name="T48" fmla="*/ 530156 w 1086484"/>
                <a:gd name="T49" fmla="*/ 223835 h 376555"/>
                <a:gd name="T50" fmla="*/ 466288 w 1086484"/>
                <a:gd name="T51" fmla="*/ 203084 h 376555"/>
                <a:gd name="T52" fmla="*/ 454956 w 1086484"/>
                <a:gd name="T53" fmla="*/ 147837 h 376555"/>
                <a:gd name="T54" fmla="*/ 525771 w 1086484"/>
                <a:gd name="T55" fmla="*/ 97258 h 376555"/>
                <a:gd name="T56" fmla="*/ 723462 w 1086484"/>
                <a:gd name="T57" fmla="*/ 87215 h 376555"/>
                <a:gd name="T58" fmla="*/ 642985 w 1086484"/>
                <a:gd name="T59" fmla="*/ 43915 h 376555"/>
                <a:gd name="T60" fmla="*/ 598521 w 1086484"/>
                <a:gd name="T61" fmla="*/ 0 h 376555"/>
                <a:gd name="T62" fmla="*/ 535635 w 1086484"/>
                <a:gd name="T63" fmla="*/ 97256 h 376555"/>
                <a:gd name="T64" fmla="*/ 592222 w 1086484"/>
                <a:gd name="T65" fmla="*/ 223837 h 376555"/>
                <a:gd name="T66" fmla="*/ 730280 w 1086484"/>
                <a:gd name="T67" fmla="*/ 97256 h 376555"/>
                <a:gd name="T68" fmla="*/ 604989 w 1086484"/>
                <a:gd name="T69" fmla="*/ 97291 h 376555"/>
                <a:gd name="T70" fmla="*/ 653854 w 1086484"/>
                <a:gd name="T71" fmla="*/ 111126 h 376555"/>
                <a:gd name="T72" fmla="*/ 674270 w 1086484"/>
                <a:gd name="T73" fmla="*/ 174401 h 376555"/>
                <a:gd name="T74" fmla="*/ 615706 w 1086484"/>
                <a:gd name="T75" fmla="*/ 222908 h 376555"/>
                <a:gd name="T76" fmla="*/ 730890 w 1086484"/>
                <a:gd name="T77" fmla="*/ 223835 h 376555"/>
                <a:gd name="T78" fmla="*/ 747684 w 1086484"/>
                <a:gd name="T79" fmla="*/ 164212 h 376555"/>
                <a:gd name="T80" fmla="*/ 736378 w 1086484"/>
                <a:gd name="T81" fmla="*/ 108826 h 376555"/>
                <a:gd name="T82" fmla="*/ 730280 w 1086484"/>
                <a:gd name="T83" fmla="*/ 97256 h 376555"/>
                <a:gd name="T84" fmla="*/ 792527 w 1086484"/>
                <a:gd name="T85" fmla="*/ 16776 h 376555"/>
                <a:gd name="T86" fmla="*/ 1022232 w 1086484"/>
                <a:gd name="T87" fmla="*/ 310184 h 376555"/>
                <a:gd name="T88" fmla="*/ 1083001 w 1086484"/>
                <a:gd name="T89" fmla="*/ 376415 h 376555"/>
                <a:gd name="T90" fmla="*/ 861691 w 1086484"/>
                <a:gd name="T91" fmla="*/ 253174 h 376555"/>
                <a:gd name="T92" fmla="*/ 1044444 w 1086484"/>
                <a:gd name="T93" fmla="*/ 16776 h 376555"/>
                <a:gd name="T94" fmla="*/ 975280 w 1086484"/>
                <a:gd name="T95" fmla="*/ 253174 h 376555"/>
                <a:gd name="T96" fmla="*/ 1044444 w 1086484"/>
                <a:gd name="T97" fmla="*/ 16776 h 3765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6484"/>
                <a:gd name="T148" fmla="*/ 0 h 376555"/>
                <a:gd name="T149" fmla="*/ 1086484 w 1086484"/>
                <a:gd name="T150" fmla="*/ 376555 h 3765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6484" h="376555">
                  <a:moveTo>
                    <a:pt x="97243" y="16776"/>
                  </a:moveTo>
                  <a:lnTo>
                    <a:pt x="0" y="16776"/>
                  </a:lnTo>
                  <a:lnTo>
                    <a:pt x="0" y="310184"/>
                  </a:lnTo>
                  <a:lnTo>
                    <a:pt x="69164" y="310184"/>
                  </a:lnTo>
                  <a:lnTo>
                    <a:pt x="69164" y="100609"/>
                  </a:lnTo>
                  <a:lnTo>
                    <a:pt x="126351" y="100609"/>
                  </a:lnTo>
                  <a:lnTo>
                    <a:pt x="97243" y="16776"/>
                  </a:lnTo>
                  <a:close/>
                </a:path>
                <a:path w="1086484" h="376555">
                  <a:moveTo>
                    <a:pt x="126351" y="100609"/>
                  </a:moveTo>
                  <a:lnTo>
                    <a:pt x="70421" y="100609"/>
                  </a:lnTo>
                  <a:lnTo>
                    <a:pt x="143776" y="310184"/>
                  </a:lnTo>
                  <a:lnTo>
                    <a:pt x="190728" y="310184"/>
                  </a:lnTo>
                  <a:lnTo>
                    <a:pt x="222853" y="218389"/>
                  </a:lnTo>
                  <a:lnTo>
                    <a:pt x="167246" y="218389"/>
                  </a:lnTo>
                  <a:lnTo>
                    <a:pt x="126351" y="100609"/>
                  </a:lnTo>
                  <a:close/>
                </a:path>
                <a:path w="1086484" h="376555">
                  <a:moveTo>
                    <a:pt x="334492" y="100609"/>
                  </a:moveTo>
                  <a:lnTo>
                    <a:pt x="265328" y="100609"/>
                  </a:lnTo>
                  <a:lnTo>
                    <a:pt x="265328" y="310184"/>
                  </a:lnTo>
                  <a:lnTo>
                    <a:pt x="334492" y="310184"/>
                  </a:lnTo>
                  <a:lnTo>
                    <a:pt x="334492" y="100609"/>
                  </a:lnTo>
                  <a:close/>
                </a:path>
                <a:path w="1086484" h="376555">
                  <a:moveTo>
                    <a:pt x="334492" y="16776"/>
                  </a:moveTo>
                  <a:lnTo>
                    <a:pt x="237248" y="16776"/>
                  </a:lnTo>
                  <a:lnTo>
                    <a:pt x="167246" y="218389"/>
                  </a:lnTo>
                  <a:lnTo>
                    <a:pt x="222853" y="218389"/>
                  </a:lnTo>
                  <a:lnTo>
                    <a:pt x="264071" y="100609"/>
                  </a:lnTo>
                  <a:lnTo>
                    <a:pt x="334492" y="100609"/>
                  </a:lnTo>
                  <a:lnTo>
                    <a:pt x="334492" y="16776"/>
                  </a:lnTo>
                  <a:close/>
                </a:path>
                <a:path w="1086484" h="376555">
                  <a:moveTo>
                    <a:pt x="598512" y="0"/>
                  </a:moveTo>
                  <a:lnTo>
                    <a:pt x="529348" y="0"/>
                  </a:lnTo>
                  <a:lnTo>
                    <a:pt x="529348" y="41503"/>
                  </a:lnTo>
                  <a:lnTo>
                    <a:pt x="518033" y="41503"/>
                  </a:lnTo>
                  <a:lnTo>
                    <a:pt x="475807" y="45507"/>
                  </a:lnTo>
                  <a:lnTo>
                    <a:pt x="429408" y="63961"/>
                  </a:lnTo>
                  <a:lnTo>
                    <a:pt x="400287" y="92425"/>
                  </a:lnTo>
                  <a:lnTo>
                    <a:pt x="382412" y="136362"/>
                  </a:lnTo>
                  <a:lnTo>
                    <a:pt x="380168" y="157200"/>
                  </a:lnTo>
                  <a:lnTo>
                    <a:pt x="380537" y="167870"/>
                  </a:lnTo>
                  <a:lnTo>
                    <a:pt x="391630" y="213073"/>
                  </a:lnTo>
                  <a:lnTo>
                    <a:pt x="413469" y="244474"/>
                  </a:lnTo>
                  <a:lnTo>
                    <a:pt x="450567" y="268211"/>
                  </a:lnTo>
                  <a:lnTo>
                    <a:pt x="506226" y="279316"/>
                  </a:lnTo>
                  <a:lnTo>
                    <a:pt x="529348" y="279590"/>
                  </a:lnTo>
                  <a:lnTo>
                    <a:pt x="529348" y="321081"/>
                  </a:lnTo>
                  <a:lnTo>
                    <a:pt x="598512" y="321081"/>
                  </a:lnTo>
                  <a:lnTo>
                    <a:pt x="598512" y="279590"/>
                  </a:lnTo>
                  <a:lnTo>
                    <a:pt x="609409" y="279590"/>
                  </a:lnTo>
                  <a:lnTo>
                    <a:pt x="651846" y="275662"/>
                  </a:lnTo>
                  <a:lnTo>
                    <a:pt x="698406" y="257499"/>
                  </a:lnTo>
                  <a:lnTo>
                    <a:pt x="727563" y="229330"/>
                  </a:lnTo>
                  <a:lnTo>
                    <a:pt x="730879" y="223837"/>
                  </a:lnTo>
                  <a:lnTo>
                    <a:pt x="530156" y="223835"/>
                  </a:lnTo>
                  <a:lnTo>
                    <a:pt x="507830" y="222321"/>
                  </a:lnTo>
                  <a:lnTo>
                    <a:pt x="466288" y="203084"/>
                  </a:lnTo>
                  <a:lnTo>
                    <a:pt x="452779" y="170994"/>
                  </a:lnTo>
                  <a:lnTo>
                    <a:pt x="454956" y="147837"/>
                  </a:lnTo>
                  <a:lnTo>
                    <a:pt x="481655" y="108075"/>
                  </a:lnTo>
                  <a:lnTo>
                    <a:pt x="525771" y="97258"/>
                  </a:lnTo>
                  <a:lnTo>
                    <a:pt x="730271" y="97256"/>
                  </a:lnTo>
                  <a:lnTo>
                    <a:pt x="723453" y="87215"/>
                  </a:lnTo>
                  <a:lnTo>
                    <a:pt x="691972" y="60109"/>
                  </a:lnTo>
                  <a:lnTo>
                    <a:pt x="642976" y="43915"/>
                  </a:lnTo>
                  <a:lnTo>
                    <a:pt x="598512" y="41503"/>
                  </a:lnTo>
                  <a:lnTo>
                    <a:pt x="598512" y="0"/>
                  </a:lnTo>
                  <a:close/>
                </a:path>
                <a:path w="1086484" h="376555">
                  <a:moveTo>
                    <a:pt x="592213" y="97256"/>
                  </a:moveTo>
                  <a:lnTo>
                    <a:pt x="535635" y="97256"/>
                  </a:lnTo>
                  <a:lnTo>
                    <a:pt x="535635" y="223837"/>
                  </a:lnTo>
                  <a:lnTo>
                    <a:pt x="592213" y="223837"/>
                  </a:lnTo>
                  <a:lnTo>
                    <a:pt x="592213" y="97256"/>
                  </a:lnTo>
                  <a:close/>
                </a:path>
                <a:path w="1086484" h="376555">
                  <a:moveTo>
                    <a:pt x="730271" y="97256"/>
                  </a:moveTo>
                  <a:lnTo>
                    <a:pt x="592213" y="97256"/>
                  </a:lnTo>
                  <a:lnTo>
                    <a:pt x="604980" y="97291"/>
                  </a:lnTo>
                  <a:lnTo>
                    <a:pt x="615519" y="97915"/>
                  </a:lnTo>
                  <a:lnTo>
                    <a:pt x="653845" y="111126"/>
                  </a:lnTo>
                  <a:lnTo>
                    <a:pt x="675587" y="157730"/>
                  </a:lnTo>
                  <a:lnTo>
                    <a:pt x="674261" y="174401"/>
                  </a:lnTo>
                  <a:lnTo>
                    <a:pt x="655127" y="208776"/>
                  </a:lnTo>
                  <a:lnTo>
                    <a:pt x="615697" y="222908"/>
                  </a:lnTo>
                  <a:lnTo>
                    <a:pt x="592213" y="223837"/>
                  </a:lnTo>
                  <a:lnTo>
                    <a:pt x="730881" y="223835"/>
                  </a:lnTo>
                  <a:lnTo>
                    <a:pt x="745420" y="185383"/>
                  </a:lnTo>
                  <a:lnTo>
                    <a:pt x="747675" y="164212"/>
                  </a:lnTo>
                  <a:lnTo>
                    <a:pt x="747314" y="153736"/>
                  </a:lnTo>
                  <a:lnTo>
                    <a:pt x="736369" y="108826"/>
                  </a:lnTo>
                  <a:lnTo>
                    <a:pt x="730635" y="97793"/>
                  </a:lnTo>
                  <a:lnTo>
                    <a:pt x="730271" y="97256"/>
                  </a:lnTo>
                  <a:close/>
                </a:path>
                <a:path w="1086484" h="376555">
                  <a:moveTo>
                    <a:pt x="861682" y="16776"/>
                  </a:moveTo>
                  <a:lnTo>
                    <a:pt x="792518" y="16776"/>
                  </a:lnTo>
                  <a:lnTo>
                    <a:pt x="792518" y="310184"/>
                  </a:lnTo>
                  <a:lnTo>
                    <a:pt x="1022223" y="310184"/>
                  </a:lnTo>
                  <a:lnTo>
                    <a:pt x="1022223" y="376415"/>
                  </a:lnTo>
                  <a:lnTo>
                    <a:pt x="1082992" y="376415"/>
                  </a:lnTo>
                  <a:lnTo>
                    <a:pt x="1085926" y="253174"/>
                  </a:lnTo>
                  <a:lnTo>
                    <a:pt x="861682" y="253174"/>
                  </a:lnTo>
                  <a:lnTo>
                    <a:pt x="861682" y="16776"/>
                  </a:lnTo>
                  <a:close/>
                </a:path>
                <a:path w="1086484" h="376555">
                  <a:moveTo>
                    <a:pt x="1044435" y="16776"/>
                  </a:moveTo>
                  <a:lnTo>
                    <a:pt x="975271" y="16776"/>
                  </a:lnTo>
                  <a:lnTo>
                    <a:pt x="975271" y="253174"/>
                  </a:lnTo>
                  <a:lnTo>
                    <a:pt x="1044435" y="253174"/>
                  </a:lnTo>
                  <a:lnTo>
                    <a:pt x="1044435" y="16776"/>
                  </a:lnTo>
                  <a:close/>
                </a:path>
              </a:pathLst>
            </a:custGeom>
            <a:solidFill>
              <a:srgbClr val="8F8F9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3563938" y="3284538"/>
            <a:ext cx="3024187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+mn-cs"/>
              </a:rPr>
              <a:t>КЛИЕНТСКАЯ СЛУЖБА</a:t>
            </a:r>
          </a:p>
        </p:txBody>
      </p:sp>
      <p:pic>
        <p:nvPicPr>
          <p:cNvPr id="32781" name="Picture 2" descr="C:\Users\077KrysinaOS\Desktop\лого\Logo-PFR_без_фон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2276475"/>
            <a:ext cx="2373312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6" name="Прямоугольник 78"/>
          <p:cNvSpPr>
            <a:spLocks noChangeArrowheads="1"/>
          </p:cNvSpPr>
          <p:nvPr/>
        </p:nvSpPr>
        <p:spPr bwMode="auto">
          <a:xfrm>
            <a:off x="1835696" y="0"/>
            <a:ext cx="730830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ОБРАЩЕНИЕ ЗА УСЛУГАМИ ПФР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-1" y="1052736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Picture 11" descr="pfr_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6660232" y="6165304"/>
            <a:ext cx="2133600" cy="476250"/>
          </a:xfrm>
        </p:spPr>
        <p:txBody>
          <a:bodyPr/>
          <a:lstStyle/>
          <a:p>
            <a:pPr>
              <a:defRPr/>
            </a:pPr>
            <a:fld id="{ED440C7C-E06B-40E3-9A89-D6D600ACEC22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8864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Изображение 11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0588" y="163187"/>
            <a:ext cx="675712" cy="7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-11057" y="1106715"/>
            <a:ext cx="9144000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691679" y="28575"/>
            <a:ext cx="7452319" cy="1085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defRPr/>
            </a:pP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НАЗНАЧЕНИЕ ПЕНСИИ ОН-ЛАЙН</a:t>
            </a:r>
            <a:endParaRPr lang="ru-RU" altLang="ru-RU" sz="2800" b="1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C6B7D-DAED-445A-B23D-BDA9E57A576E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pf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214290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Государственный сертификат на материнский (семейный) капитал в электронной форме 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Содержимое 6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4178037" cy="2785358"/>
          </a:xfrm>
          <a:prstGeom prst="rect">
            <a:avLst/>
          </a:prstGeom>
        </p:spPr>
      </p:pic>
      <p:pic>
        <p:nvPicPr>
          <p:cNvPr id="9" name="Рисунок 8" descr=",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928670"/>
            <a:ext cx="4458323" cy="583015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-11113" y="980728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1AD58B9-8BAD-4360-BC93-74FC6323D37E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-1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11" descr="pf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077KrysinaOS\Desktop\____2019_JANUARY__RAZMER_sp_po_STARO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0"/>
            <a:ext cx="6012160" cy="68538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124744"/>
            <a:ext cx="2808312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 1 января 2019 года индексация страховых пенсий составляет 7,05%,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что выше показателя прогнозной инфляции по итогам 2018 года. </a:t>
            </a:r>
          </a:p>
          <a:p>
            <a:pPr algn="ctr"/>
            <a:endParaRPr lang="ru-RU" sz="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Фиксированная выплата - 5334,2 р.</a:t>
            </a:r>
          </a:p>
          <a:p>
            <a:pPr algn="ctr"/>
            <a:endParaRPr lang="ru-RU" sz="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Стоимость пенсионного балла – 87,24 р.</a:t>
            </a:r>
          </a:p>
          <a:p>
            <a:pPr algn="ctr"/>
            <a:endParaRPr lang="ru-RU" altLang="ru-RU" sz="2000" dirty="0" smtClean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157192"/>
            <a:ext cx="266429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Социальные пенсии планируется повысить</a:t>
            </a:r>
          </a:p>
          <a:p>
            <a:pPr algn="ctr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с 1 апреля 2019 года на 2%</a:t>
            </a:r>
            <a:endParaRPr lang="ru-RU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pf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-1" y="980728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870457" y="116632"/>
            <a:ext cx="42370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ПЕНСИОННЫЙ ФОНД РОССИИ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 ДЛЯ ВАС!</a:t>
            </a:r>
            <a:endParaRPr lang="ru-RU" sz="20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286698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35896" y="1268760"/>
            <a:ext cx="48245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Электронные сервисы</a:t>
            </a:r>
          </a:p>
          <a:p>
            <a:endParaRPr lang="ru-RU" sz="1000" dirty="0" smtClean="0"/>
          </a:p>
          <a:p>
            <a:r>
              <a:rPr lang="ru-RU" dirty="0" smtClean="0"/>
              <a:t>Сайт </a:t>
            </a:r>
          </a:p>
          <a:p>
            <a:r>
              <a:rPr lang="en-US" dirty="0" smtClean="0">
                <a:hlinkClick r:id="rId4"/>
              </a:rPr>
              <a:t>www.pfrf.ru</a:t>
            </a:r>
            <a:endParaRPr lang="en-US" dirty="0" smtClean="0"/>
          </a:p>
          <a:p>
            <a:r>
              <a:rPr lang="ru-RU" dirty="0" smtClean="0"/>
              <a:t>Личный кабинет гражданина </a:t>
            </a:r>
            <a:r>
              <a:rPr lang="en-US" dirty="0" smtClean="0">
                <a:hlinkClick r:id="rId5"/>
              </a:rPr>
              <a:t>https://es.pfrf.ru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212976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Горячая линия</a:t>
            </a:r>
          </a:p>
          <a:p>
            <a:r>
              <a:rPr lang="ru-RU" sz="2400" dirty="0" smtClean="0"/>
              <a:t>федеральная </a:t>
            </a:r>
            <a:r>
              <a:rPr lang="ru-RU" sz="2400" b="1" dirty="0" smtClean="0">
                <a:hlinkClick r:id="rId5"/>
              </a:rPr>
              <a:t>8 800 600 44 44</a:t>
            </a:r>
          </a:p>
          <a:p>
            <a:r>
              <a:rPr lang="ru-RU" sz="2400" dirty="0" smtClean="0"/>
              <a:t>региональная </a:t>
            </a:r>
            <a:r>
              <a:rPr lang="ru-RU" sz="2400" b="1" dirty="0" smtClean="0">
                <a:hlinkClick r:id="rId5"/>
              </a:rPr>
              <a:t>8 846 339 30 30</a:t>
            </a:r>
          </a:p>
        </p:txBody>
      </p:sp>
      <p:pic>
        <p:nvPicPr>
          <p:cNvPr id="9" name="Picture 2" descr="http://www.shema.ru/images/001/12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780928"/>
            <a:ext cx="2614800" cy="1656184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707904" y="4725144"/>
            <a:ext cx="48245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Социальные сети</a:t>
            </a:r>
          </a:p>
          <a:p>
            <a:endParaRPr lang="ru-RU" sz="1000" dirty="0" smtClean="0"/>
          </a:p>
          <a:p>
            <a:r>
              <a:rPr lang="en-US" dirty="0" smtClean="0">
                <a:hlinkClick r:id="rId7"/>
              </a:rPr>
              <a:t>vk.com/</a:t>
            </a:r>
            <a:r>
              <a:rPr lang="en-US" dirty="0" err="1" smtClean="0">
                <a:hlinkClick r:id="rId7"/>
              </a:rPr>
              <a:t>pfr_samara</a:t>
            </a:r>
            <a:endParaRPr lang="en-US" dirty="0" smtClean="0"/>
          </a:p>
          <a:p>
            <a:endParaRPr lang="en-US" dirty="0" smtClean="0">
              <a:hlinkClick r:id="rId8"/>
            </a:endParaRPr>
          </a:p>
          <a:p>
            <a:r>
              <a:rPr lang="en-US" dirty="0" smtClean="0">
                <a:hlinkClick r:id="rId8"/>
              </a:rPr>
              <a:t>twitter.com/</a:t>
            </a:r>
            <a:r>
              <a:rPr lang="en-US" dirty="0" err="1" smtClean="0">
                <a:hlinkClick r:id="rId8"/>
              </a:rPr>
              <a:t>pfr_samara</a:t>
            </a:r>
            <a:endParaRPr lang="en-US" dirty="0" smtClean="0"/>
          </a:p>
          <a:p>
            <a:endParaRPr lang="en-US" dirty="0" smtClean="0">
              <a:hlinkClick r:id="rId9"/>
            </a:endParaRPr>
          </a:p>
          <a:p>
            <a:r>
              <a:rPr lang="en-US" dirty="0" smtClean="0">
                <a:hlinkClick r:id="rId9"/>
              </a:rPr>
              <a:t>facebook.com/</a:t>
            </a:r>
            <a:r>
              <a:rPr lang="en-US" dirty="0" err="1" smtClean="0">
                <a:hlinkClick r:id="rId9"/>
              </a:rPr>
              <a:t>pfrsamara</a:t>
            </a:r>
            <a:r>
              <a:rPr lang="en-US" dirty="0" smtClean="0">
                <a:hlinkClick r:id="rId9"/>
              </a:rPr>
              <a:t>/</a:t>
            </a:r>
            <a:endParaRPr lang="en-US" dirty="0"/>
          </a:p>
        </p:txBody>
      </p:sp>
      <p:pic>
        <p:nvPicPr>
          <p:cNvPr id="3075" name="Picture 3" descr="C:\Users\077KrysinaOS\Desktop\лого\pfr_samara (3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4581128"/>
            <a:ext cx="1699499" cy="2002185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B9479-A4B8-4C2C-95CD-230450257426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60" y="2492896"/>
            <a:ext cx="8109210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Благодарим </a:t>
            </a:r>
            <a:r>
              <a:rPr lang="ru-RU" sz="32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за внимание.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Готовы </a:t>
            </a:r>
            <a:r>
              <a:rPr lang="ru-RU" sz="32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ответить на Ваши вопросы.</a:t>
            </a:r>
          </a:p>
        </p:txBody>
      </p:sp>
      <p:pic>
        <p:nvPicPr>
          <p:cNvPr id="45059" name="Рисунок 5" descr="Logo-PFR_без_фон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9250" y="333375"/>
            <a:ext cx="166211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34910" y="6288358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04938" y="6288358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8497" y="6288358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12057" y="6288358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2085" y="6288358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88358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65475" y="6288358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3"/>
          <p:cNvSpPr txBox="1">
            <a:spLocks/>
          </p:cNvSpPr>
          <p:nvPr/>
        </p:nvSpPr>
        <p:spPr>
          <a:xfrm flipH="1">
            <a:off x="8161338" y="6381750"/>
            <a:ext cx="531812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7D347A32-73A4-4F3F-B33C-668BB97E5E8C}" type="slidenum">
              <a:rPr lang="en-US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>
                <a:defRPr/>
              </a:pPr>
              <a:t>31</a:t>
            </a:fld>
            <a:endParaRPr lang="en-US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20" name="Номер слайда 9"/>
          <p:cNvSpPr txBox="1">
            <a:spLocks/>
          </p:cNvSpPr>
          <p:nvPr/>
        </p:nvSpPr>
        <p:spPr bwMode="auto">
          <a:xfrm>
            <a:off x="6705600" y="6308725"/>
            <a:ext cx="2133600" cy="5651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-1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11" descr="pf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/>
          </p:cNvSpPr>
          <p:nvPr/>
        </p:nvSpPr>
        <p:spPr bwMode="auto">
          <a:xfrm>
            <a:off x="1115616" y="260648"/>
            <a:ext cx="63976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altLang="ru-RU" sz="1600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ФЕДЕРАЛЬНАЯ СОЦИАЛЬНАЯ ДОПЛАТА </a:t>
            </a:r>
            <a:endParaRPr lang="ru-RU" altLang="ru-RU" sz="1600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51520" y="1196752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06F9E-39F5-4062-A52D-D84A880903CD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755576" y="980728"/>
          <a:ext cx="78867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06F9E-39F5-4062-A52D-D84A880903CD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-1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11" descr="pfr_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/>
          </p:cNvSpPr>
          <p:nvPr/>
        </p:nvSpPr>
        <p:spPr bwMode="auto">
          <a:xfrm>
            <a:off x="1115616" y="260648"/>
            <a:ext cx="63976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altLang="ru-RU" sz="1600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ПОВЫШЕНИЕ ЕДВ</a:t>
            </a:r>
            <a:endParaRPr lang="ru-RU" altLang="ru-RU" sz="1600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39552" y="3933056"/>
          <a:ext cx="806489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1052736"/>
          <a:ext cx="867144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H="1">
            <a:off x="-1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11" descr="pfr_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92088" y="116632"/>
            <a:ext cx="81724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Основные положения Федерального закона от 03.10.2018 №350-ФЗ «О внесении изменений в отдельные законодательные акты Российской Федерации по вопросам назначения и выплаты пенсий»</a:t>
            </a:r>
            <a:endParaRPr lang="ru-RU" altLang="ru-RU" sz="1600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41AD58B9-8BAD-4360-BC93-74FC6323D37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3059832" y="3789040"/>
          <a:ext cx="5832648" cy="2390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683568" y="1052736"/>
          <a:ext cx="8639327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971600" y="116632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СОХРАНЕНИЕ ПРАВА НА </a:t>
            </a:r>
          </a:p>
          <a:p>
            <a:pPr algn="ctr"/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ДОСРОЧНОЕ ПЕНСИОННОЕ ОБЕСПЕЧЕНИЕ 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6" name="Picture 2" descr="C:\Users\25062\Desktop\good-technology-vector-png--15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5" y="2708920"/>
            <a:ext cx="4637031" cy="44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-1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11" descr="pfr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1AD58B9-8BAD-4360-BC93-74FC6323D37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842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Повышение пенсионного возраста </a:t>
            </a:r>
            <a:b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Мужчины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-1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11" descr="pf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560" y="1628800"/>
          <a:ext cx="7992890" cy="461362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98578"/>
                <a:gridCol w="1598578"/>
                <a:gridCol w="1598578"/>
                <a:gridCol w="1598578"/>
                <a:gridCol w="1598578"/>
              </a:tblGrid>
              <a:tr h="473833">
                <a:tc rowSpan="2"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Год рождения</a:t>
                      </a:r>
                      <a:endParaRPr lang="ru-RU" sz="2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УСЛОВИЯ ВЫХОДА НА ПЕНСИЮ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78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Возраст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Год выхода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Баллы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Стаж</a:t>
                      </a:r>
                      <a:endParaRPr lang="ru-RU" sz="2400" dirty="0"/>
                    </a:p>
                  </a:txBody>
                  <a:tcPr/>
                </a:tc>
              </a:tr>
              <a:tr h="4738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1959 (</a:t>
                      </a:r>
                      <a:r>
                        <a:rPr lang="en-US" sz="2400" dirty="0" smtClean="0"/>
                        <a:t>I)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60.5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2019 (</a:t>
                      </a:r>
                      <a:r>
                        <a:rPr lang="en-US" sz="2400" dirty="0" smtClean="0"/>
                        <a:t>II)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16.2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</a:tr>
              <a:tr h="4738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1959 (II)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60.5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2020 (I)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18.6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ru-RU" sz="2400" dirty="0"/>
                    </a:p>
                  </a:txBody>
                  <a:tcPr/>
                </a:tc>
              </a:tr>
              <a:tr h="4738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1960 (I)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61,5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2021 (II)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ru-RU" sz="2400" dirty="0"/>
                    </a:p>
                  </a:txBody>
                  <a:tcPr/>
                </a:tc>
              </a:tr>
              <a:tr h="4738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1960 (II)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61,5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2022 (I)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23.4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</a:t>
                      </a:r>
                      <a:endParaRPr lang="ru-RU" sz="2400" dirty="0"/>
                    </a:p>
                  </a:txBody>
                  <a:tcPr/>
                </a:tc>
              </a:tr>
              <a:tr h="4738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1961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2024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28.2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</a:t>
                      </a:r>
                      <a:endParaRPr lang="ru-RU" sz="2400" dirty="0"/>
                    </a:p>
                  </a:txBody>
                  <a:tcPr/>
                </a:tc>
              </a:tr>
              <a:tr h="4738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1962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2026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</a:t>
                      </a:r>
                      <a:endParaRPr lang="ru-RU" sz="2400" dirty="0"/>
                    </a:p>
                  </a:txBody>
                  <a:tcPr/>
                </a:tc>
              </a:tr>
              <a:tr h="4738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1963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2028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C6B7D-DAED-445A-B23D-BDA9E57A576E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096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Повышение пенсионного возраста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b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Женщины</a:t>
            </a:r>
            <a:endParaRPr lang="ru-RU" altLang="ru-RU" sz="2800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-1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11" descr="pf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3566" y="1695696"/>
          <a:ext cx="7992890" cy="46136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98578"/>
                <a:gridCol w="1598578"/>
                <a:gridCol w="1598578"/>
                <a:gridCol w="1598578"/>
                <a:gridCol w="1598578"/>
              </a:tblGrid>
              <a:tr h="473833">
                <a:tc rowSpan="2"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Год рождения</a:t>
                      </a:r>
                      <a:endParaRPr lang="ru-RU" sz="2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УСЛОВИЯ ВЫХОДА НА ПЕНСИЮ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78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Возраст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Год выхода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Баллы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Стаж</a:t>
                      </a:r>
                      <a:endParaRPr lang="ru-RU" sz="2400" dirty="0"/>
                    </a:p>
                  </a:txBody>
                  <a:tcPr/>
                </a:tc>
              </a:tr>
              <a:tr h="4738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1964 (</a:t>
                      </a:r>
                      <a:r>
                        <a:rPr lang="en-US" sz="2400" dirty="0" smtClean="0"/>
                        <a:t>I)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55,5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2019 (</a:t>
                      </a:r>
                      <a:r>
                        <a:rPr lang="en-US" sz="2400" dirty="0" smtClean="0"/>
                        <a:t>II)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16.2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</a:tr>
              <a:tr h="4738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1964 </a:t>
                      </a:r>
                      <a:r>
                        <a:rPr lang="en-US" sz="2400" dirty="0" smtClean="0"/>
                        <a:t>(II)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55,5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2020 (I)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18.6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ru-RU" sz="2400" dirty="0"/>
                    </a:p>
                  </a:txBody>
                  <a:tcPr/>
                </a:tc>
              </a:tr>
              <a:tr h="4738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1965 </a:t>
                      </a:r>
                      <a:r>
                        <a:rPr lang="en-US" sz="2400" dirty="0" smtClean="0"/>
                        <a:t>(I)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56,5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2021 (II)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ru-RU" sz="2400" dirty="0"/>
                    </a:p>
                  </a:txBody>
                  <a:tcPr/>
                </a:tc>
              </a:tr>
              <a:tr h="4738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1965 </a:t>
                      </a:r>
                      <a:r>
                        <a:rPr lang="en-US" sz="2400" dirty="0" smtClean="0"/>
                        <a:t>(II)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56,5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2022 (I)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23.4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</a:t>
                      </a:r>
                      <a:endParaRPr lang="ru-RU" sz="2400" dirty="0"/>
                    </a:p>
                  </a:txBody>
                  <a:tcPr/>
                </a:tc>
              </a:tr>
              <a:tr h="4738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1966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2024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28.2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</a:t>
                      </a:r>
                      <a:endParaRPr lang="ru-RU" sz="2400" dirty="0"/>
                    </a:p>
                  </a:txBody>
                  <a:tcPr/>
                </a:tc>
              </a:tr>
              <a:tr h="4738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1967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2026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</a:t>
                      </a:r>
                      <a:endParaRPr lang="ru-RU" sz="2400" dirty="0"/>
                    </a:p>
                  </a:txBody>
                  <a:tcPr/>
                </a:tc>
              </a:tr>
              <a:tr h="4738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1968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2028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C6B7D-DAED-445A-B23D-BDA9E57A576E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7667</TotalTime>
  <Words>1805</Words>
  <Application>Microsoft Office PowerPoint</Application>
  <PresentationFormat>Экран (4:3)</PresentationFormat>
  <Paragraphs>406</Paragraphs>
  <Slides>31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Повышение пенсионного возраста   Мужчины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ПОКУПКА СТАЖА И БАЛЛОВ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Невмержицкая Н.А.</cp:lastModifiedBy>
  <cp:revision>597</cp:revision>
  <dcterms:created xsi:type="dcterms:W3CDTF">2014-09-11T11:41:25Z</dcterms:created>
  <dcterms:modified xsi:type="dcterms:W3CDTF">2019-04-18T11:44:33Z</dcterms:modified>
</cp:coreProperties>
</file>